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4" r:id="rId1"/>
  </p:sldMasterIdLst>
  <p:notesMasterIdLst>
    <p:notesMasterId r:id="rId4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Lst>
  <p:sldSz cx="9144000" cy="5143500" type="screen16x9"/>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2" d="100"/>
          <a:sy n="112" d="100"/>
        </p:scale>
        <p:origin x="-610" y="77"/>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val="2019301649"/>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
        <p:cNvGrpSpPr/>
        <p:nvPr/>
      </p:nvGrpSpPr>
      <p:grpSpPr>
        <a:xfrm>
          <a:off x="0" y="0"/>
          <a:ext cx="0" cy="0"/>
          <a:chOff x="0" y="0"/>
          <a:chExt cx="0" cy="0"/>
        </a:xfrm>
      </p:grpSpPr>
      <p:sp>
        <p:nvSpPr>
          <p:cNvPr id="36" name="Shape 3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7" name="Shape 3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GB"/>
              <a:t>Thanks. Really excited to share tonight. Thanks for the opportunity. Little bit of background - I'm a big fan of bushwalking clubs. I'm a member of Sydney Bush Walkers club (who through my membership with them, essentially changed my life) and BWRS, as well as keeping up a membership with NPA. Just before I start, I want to mention something about SBW. In the past, they've been accused of having a bit of an ego problem and if that is the case, I want to apologise. In the end I don't see there as being any club that is better than others - we are all in the same business, that of encouraging and getting people outdoors. We are all a little bit different, with different styles and ways of doing things, different demographics, but we are all here for the same reason. That's why I'm also a member of NPA... although I don't walk with them so much, I like to have a club that I can recommend to friends who might not be interested in harder walks and NPA have a great diversity of levels to suit everyone.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2" name="Shape 9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GB"/>
              <a:t>Here's a look at where we were in 2000-2004. As you can see, not a great change in our membership numbers. But looking at 2011, there's a fairly big change. So what happened between 2004 and 2011?</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8" name="Shape 9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GB"/>
              <a:t>In 2009, I run a new website project for the club. At the time, I wasn't on committee as I feel that sometimes, you can achieve more by NOT being directly involved, but running things from the sidelines.</a:t>
            </a:r>
          </a:p>
          <a:p>
            <a:pPr rtl="0">
              <a:spcBef>
                <a:spcPts val="0"/>
              </a:spcBef>
              <a:buNone/>
            </a:pPr>
            <a:r>
              <a:rPr lang="en-GB"/>
              <a:t>Some might think of it as a Fletcher Christian mutiny, but it was anything but.</a:t>
            </a:r>
          </a:p>
          <a:p>
            <a:pPr rtl="0">
              <a:spcBef>
                <a:spcPts val="0"/>
              </a:spcBef>
              <a:buNone/>
            </a:pPr>
            <a:r>
              <a:rPr lang="en-GB"/>
              <a:t>SBW changed my life - I loved my club, however I was watching and seeing a negative pattern starting to gain momentum in terms of the aging population and lack of new members. I see things through the eyes of someone who works in the marketing and communications field (I'm a producer - I run a production company) Unless something drastic was done, we'd keep spiralling down. I didn't want to see the end of this club I loved, with all its history and foibles, end in nothing.</a:t>
            </a:r>
          </a:p>
          <a:p>
            <a:pPr rtl="0">
              <a:spcBef>
                <a:spcPts val="0"/>
              </a:spcBef>
              <a:buNone/>
            </a:pPr>
            <a:r>
              <a:rPr lang="en-GB"/>
              <a:t>I came to the Comittee with a proposal. I proposed that I would finance and project manage a new website for the club on the proviso that if there was any in-fighting, politics or arguments, I would pull the pin.</a:t>
            </a:r>
          </a:p>
          <a:p>
            <a:pPr>
              <a:spcBef>
                <a:spcPts val="0"/>
              </a:spcBef>
              <a:buNone/>
            </a:pPr>
            <a:r>
              <a:rPr lang="en-GB"/>
              <a:t>Everything would be done in a way that allowed for Committee approvals, feedback and signoffs, so I wasn't acting as a lone ranger, but I meant business and I wasn't prepared to invest my money and my significant time in running this project unless I could be guaranteed success without barriers.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4" name="Shape 10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GB"/>
              <a:t>We did a number of things along with the website development.</a:t>
            </a:r>
          </a:p>
          <a:p>
            <a:pPr rtl="0">
              <a:spcBef>
                <a:spcPts val="0"/>
              </a:spcBef>
              <a:buNone/>
            </a:pPr>
            <a:endParaRPr/>
          </a:p>
          <a:p>
            <a:pPr rtl="0">
              <a:spcBef>
                <a:spcPts val="0"/>
              </a:spcBef>
              <a:buNone/>
            </a:pPr>
            <a:r>
              <a:rPr lang="en-GB"/>
              <a:t>Firstly, I ensured that the website was done professionally, by people who's job it is to do this. Not someone's nephew, son, sister, etc who is 'good with IT'.</a:t>
            </a:r>
          </a:p>
          <a:p>
            <a:pPr rtl="0">
              <a:spcBef>
                <a:spcPts val="0"/>
              </a:spcBef>
              <a:buNone/>
            </a:pPr>
            <a:endParaRPr/>
          </a:p>
          <a:p>
            <a:pPr rtl="0">
              <a:spcBef>
                <a:spcPts val="0"/>
              </a:spcBef>
              <a:buNone/>
            </a:pPr>
            <a:r>
              <a:rPr lang="en-GB"/>
              <a:t>Websites need 3 things to be done to be successful.</a:t>
            </a:r>
          </a:p>
          <a:p>
            <a:pPr rtl="0">
              <a:spcBef>
                <a:spcPts val="0"/>
              </a:spcBef>
              <a:buNone/>
            </a:pPr>
            <a:endParaRPr/>
          </a:p>
          <a:p>
            <a:pPr rtl="0">
              <a:spcBef>
                <a:spcPts val="0"/>
              </a:spcBef>
              <a:buNone/>
            </a:pPr>
            <a:r>
              <a:rPr lang="en-GB"/>
              <a:t>1. Professional graphic design (how it looks, fonts, colours, imagery)</a:t>
            </a:r>
          </a:p>
          <a:p>
            <a:pPr rtl="0">
              <a:spcBef>
                <a:spcPts val="0"/>
              </a:spcBef>
              <a:buNone/>
            </a:pPr>
            <a:r>
              <a:rPr lang="en-GB"/>
              <a:t>2. UX = User Experience and navigation. How does it behave, is it easy to find things, is it logical?</a:t>
            </a:r>
          </a:p>
          <a:p>
            <a:pPr rtl="0">
              <a:spcBef>
                <a:spcPts val="0"/>
              </a:spcBef>
              <a:buNone/>
            </a:pPr>
            <a:r>
              <a:rPr lang="en-GB"/>
              <a:t>3. SEO = Search Engine Optimisation. So when someone types in "Bushwalking Sydney" to Google... you appear in the top 3...or at least the first page.</a:t>
            </a:r>
          </a:p>
          <a:p>
            <a:pPr rtl="0">
              <a:spcBef>
                <a:spcPts val="0"/>
              </a:spcBef>
              <a:buNone/>
            </a:pPr>
            <a:endParaRPr/>
          </a:p>
          <a:p>
            <a:pPr rtl="0">
              <a:spcBef>
                <a:spcPts val="0"/>
              </a:spcBef>
              <a:buNone/>
            </a:pPr>
            <a:r>
              <a:rPr lang="en-GB"/>
              <a:t>One thing that I don't take for granted is our club's name. "Sydney Bush Walkers club", makes our job with SEO a little bit easier. I'm encouraged to hear that Mt Druitt Bushwalkers are currently going through a name change. I think it is easier for clubs with a generic name (not geography based) to market themselves. Their audience is automatically so much wider.</a:t>
            </a:r>
          </a:p>
          <a:p>
            <a:pPr rtl="0">
              <a:spcBef>
                <a:spcPts val="0"/>
              </a:spcBef>
              <a:buNone/>
            </a:pPr>
            <a:endParaRPr/>
          </a:p>
          <a:p>
            <a:pPr rtl="0">
              <a:spcBef>
                <a:spcPts val="0"/>
              </a:spcBef>
              <a:buNone/>
            </a:pPr>
            <a:r>
              <a:rPr lang="en-GB"/>
              <a:t>I looked at the Brand of SBW. What message are we wanting to communicate about who we are, what we do? </a:t>
            </a:r>
          </a:p>
          <a:p>
            <a:pPr rtl="0">
              <a:spcBef>
                <a:spcPts val="0"/>
              </a:spcBef>
              <a:buNone/>
            </a:pPr>
            <a:endParaRPr/>
          </a:p>
          <a:p>
            <a:pPr rtl="0">
              <a:spcBef>
                <a:spcPts val="0"/>
              </a:spcBef>
              <a:buNone/>
            </a:pPr>
            <a:r>
              <a:rPr lang="en-GB"/>
              <a:t>Images. I used photos of the youngest people in the club... at the time, I was the youngest... so I purposefully put on walks and took photos of other 'youngish' types to populate the website with.</a:t>
            </a:r>
          </a:p>
          <a:p>
            <a:pPr rtl="0">
              <a:spcBef>
                <a:spcPts val="0"/>
              </a:spcBef>
              <a:buNone/>
            </a:pPr>
            <a:endParaRPr/>
          </a:p>
          <a:p>
            <a:pPr rtl="0">
              <a:spcBef>
                <a:spcPts val="0"/>
              </a:spcBef>
              <a:buNone/>
            </a:pPr>
            <a:r>
              <a:rPr lang="en-GB"/>
              <a:t>The copy/text appealed to the emotive side of people. eg: experience camping on a wild pristine river.</a:t>
            </a:r>
          </a:p>
          <a:p>
            <a:pPr rtl="0">
              <a:spcBef>
                <a:spcPts val="0"/>
              </a:spcBef>
              <a:buNone/>
            </a:pPr>
            <a:endParaRPr/>
          </a:p>
          <a:p>
            <a:pPr rtl="0">
              <a:spcBef>
                <a:spcPts val="0"/>
              </a:spcBef>
              <a:buNone/>
            </a:pPr>
            <a:r>
              <a:rPr lang="en-GB"/>
              <a:t>We went for consistency across all our communications of our look and feel "our brand" that was developed for the website. We wanted to present a professional image... we aren't 'amateur' bushwalkers, we didn't want an image that looked amateaur.</a:t>
            </a:r>
          </a:p>
          <a:p>
            <a:pPr rtl="0">
              <a:spcBef>
                <a:spcPts val="0"/>
              </a:spcBef>
              <a:buNone/>
            </a:pPr>
            <a:endParaRPr/>
          </a:p>
          <a:p>
            <a:pPr rtl="0">
              <a:spcBef>
                <a:spcPts val="0"/>
              </a:spcBef>
              <a:buNone/>
            </a:pPr>
            <a:r>
              <a:rPr lang="en-GB"/>
              <a:t>We jumped into social media with Facebook. Page NOT Group... sharing our photos and some of our community chat with the general public... giving them an insight into our world... </a:t>
            </a:r>
          </a:p>
          <a:p>
            <a:pPr rtl="0">
              <a:spcBef>
                <a:spcPts val="0"/>
              </a:spcBef>
              <a:buNone/>
            </a:pPr>
            <a:endParaRPr/>
          </a:p>
          <a:p>
            <a:pPr rtl="0">
              <a:spcBef>
                <a:spcPts val="0"/>
              </a:spcBef>
              <a:buNone/>
            </a:pPr>
            <a:r>
              <a:rPr lang="en-GB"/>
              <a:t>We looked at the different niche groups and how we could service their specific needs and speak THEIR language. Tiggers (from the word Tiger Walkers) was a social group designed to give social proof to people in their 20s and 30s that there ARE other people like THEM in the club. They may not see them on every walk, but they can get together at the pub and talk about the walks program and all decide to go on specific trips together.  Women, I ran some Women's Only walks designed to encourage women to gain confidence in their skills and become leaders. I also ran some fringey "Silent Walks", which appealed to the quieter, less 'joiner' types who were drawn to the bush for solitude and meditation.</a:t>
            </a:r>
          </a:p>
          <a:p>
            <a:pPr rtl="0">
              <a:spcBef>
                <a:spcPts val="0"/>
              </a:spcBef>
              <a:buNone/>
            </a:pPr>
            <a:endParaRPr/>
          </a:p>
          <a:p>
            <a:pPr rtl="0">
              <a:spcBef>
                <a:spcPts val="0"/>
              </a:spcBef>
              <a:buNone/>
            </a:pPr>
            <a:r>
              <a:rPr lang="en-GB"/>
              <a:t>We removed the barriers to joining, by making it easier. Rather than having to complete the entrance quizzes on walks, they can now come to Centennial Park 4 times per year to learn (and be tested) on the 3 areas of bushcraft, first aid and navigation.</a:t>
            </a:r>
          </a:p>
          <a:p>
            <a:pPr rtl="0">
              <a:spcBef>
                <a:spcPts val="0"/>
              </a:spcBef>
              <a:buNone/>
            </a:pPr>
            <a:endParaRPr/>
          </a:p>
          <a:p>
            <a:pPr rtl="0">
              <a:spcBef>
                <a:spcPts val="0"/>
              </a:spcBef>
              <a:buNone/>
            </a:pPr>
            <a:r>
              <a:rPr lang="en-GB"/>
              <a:t>We developed a Leaders Pathway with training, support and mentoring.</a:t>
            </a:r>
          </a:p>
          <a:p>
            <a:pPr rtl="0">
              <a:spcBef>
                <a:spcPts val="0"/>
              </a:spcBef>
              <a:buNone/>
            </a:pPr>
            <a:endParaRPr/>
          </a:p>
          <a:p>
            <a:pPr rtl="0">
              <a:spcBef>
                <a:spcPts val="0"/>
              </a:spcBef>
              <a:buNone/>
            </a:pPr>
            <a:r>
              <a:rPr lang="en-GB"/>
              <a:t>However...</a:t>
            </a:r>
          </a:p>
          <a:p>
            <a:pPr>
              <a:spcBef>
                <a:spcPts val="0"/>
              </a:spcBef>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11" name="Shape 11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GB"/>
              <a:t>This is now a bad website... let me show you why.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Shape 11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16" name="Shape 11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1" name="Shape 12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GB"/>
              <a:t>If you've ever travelled overseas...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6" name="Shape 12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GB"/>
              <a:t>In places where you don't speak the language, there is always going to be a challenge about what you are trying to say versus, what the person you're speaking with THINKS you're saying.</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GB"/>
              <a:t>I was in Lima, walking through the backstreets looking for something to eat. We came across this wonderful smelling roadside stall/BBQ that was cooking meat that was slathered in marinade. In bad Spanish, we asked, Carne? (Beef? Meat?)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36" name="Shape 13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41" name="Shape 14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GB"/>
              <a:t>Unsure, but enjoying the delicious flavour, we asked again.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Shape 4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2" name="Shape 4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GB"/>
              <a:t>It's been a while since I was on the committee of SBW, but I had a hunch when I started putting this talk together, that not much has changed in the issues that face clubs today. So just as a litmus test, I put it out to my Facebook page to see if that was still the case.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Shape 14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46" name="Shape 14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51" name="Shape 15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56" name="Shape 15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GB"/>
              <a:t>The issue however, was that I was asking the wrong question… I should have been asking…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61" name="Shape 16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Shape 16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66" name="Shape 16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GB"/>
              <a:t>Yes, Cojones is beef/meat... but it's a particular kind of meat.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72" name="Shape 17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GB"/>
              <a:t>The problem I had lay not only in the question that I was asking, but in the language barrier. We spoke a different language. We need the balls to learn a new language.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79" name="Shape 17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GB"/>
              <a:t>The reason I started Lotsafreshair, was because when I went looking on YouTube to find How To videos… no one was speaking my language.</a:t>
            </a:r>
          </a:p>
          <a:p>
            <a:pPr rtl="0">
              <a:spcBef>
                <a:spcPts val="0"/>
              </a:spcBef>
              <a:buNone/>
            </a:pPr>
            <a:endParaRPr/>
          </a:p>
          <a:p>
            <a:pPr rtl="0">
              <a:spcBef>
                <a:spcPts val="0"/>
              </a:spcBef>
              <a:buNone/>
            </a:pPr>
            <a:r>
              <a:rPr lang="en-GB"/>
              <a:t>At the time, I thought about all the things I'd learnt at SBW and wondered how someone who didn't have the luxury of a club, (or didn't want to join a club) would learn what I did.</a:t>
            </a:r>
          </a:p>
          <a:p>
            <a:pPr rtl="0">
              <a:spcBef>
                <a:spcPts val="0"/>
              </a:spcBef>
              <a:buNone/>
            </a:pPr>
            <a:endParaRPr/>
          </a:p>
          <a:p>
            <a:pPr rtl="0">
              <a:spcBef>
                <a:spcPts val="0"/>
              </a:spcBef>
              <a:buNone/>
            </a:pPr>
            <a:r>
              <a:rPr lang="en-GB"/>
              <a:t>Google is the obvious place. It's where everyone goes to ask the questions they're too afraid to ask in public.</a:t>
            </a:r>
          </a:p>
          <a:p>
            <a:pPr rtl="0">
              <a:spcBef>
                <a:spcPts val="0"/>
              </a:spcBef>
              <a:buNone/>
            </a:pPr>
            <a:endParaRPr/>
          </a:p>
          <a:p>
            <a:pPr rtl="0">
              <a:spcBef>
                <a:spcPts val="0"/>
              </a:spcBef>
              <a:buNone/>
            </a:pPr>
            <a:r>
              <a:rPr lang="en-GB"/>
              <a:t>What I found was things like Captain Berz and his big knife. Heck, I just wanted to learn how to pack a backpack for an overnight trip, I didn't want to join a battle.</a:t>
            </a:r>
          </a:p>
          <a:p>
            <a:pPr rtl="0">
              <a:spcBef>
                <a:spcPts val="0"/>
              </a:spcBef>
              <a:buNone/>
            </a:pPr>
            <a:endParaRPr/>
          </a:p>
          <a:p>
            <a:pPr rtl="0">
              <a:spcBef>
                <a:spcPts val="0"/>
              </a:spcBef>
              <a:buNone/>
            </a:pPr>
            <a:r>
              <a:rPr lang="en-GB"/>
              <a:t>I felt alienated and he was definitely speaking another language. </a:t>
            </a:r>
          </a:p>
          <a:p>
            <a:pPr rtl="0">
              <a:spcBef>
                <a:spcPts val="0"/>
              </a:spcBef>
              <a:buNone/>
            </a:pPr>
            <a:endParaRPr/>
          </a:p>
          <a:p>
            <a:pPr>
              <a:spcBef>
                <a:spcPts val="0"/>
              </a:spcBef>
              <a:buNone/>
            </a:pPr>
            <a:r>
              <a:rPr lang="en-GB"/>
              <a:t>I thought that if that was the only story being told, I'd probably be put off for life.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87" name="Shape 18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GB"/>
              <a:t>That's why I decided to start the blog, channel and social media, to speak 'outdoors speak' in normal person language. In a way that aimed to encourage, inspire and equip (hopefully sometimes entertain), and remove all the barriers that people have to getting out bushwalking.</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Shape 19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92" name="Shape 19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GB"/>
              <a:t>Through the work with Lotsafreshair, I had the opportunity to speak a couple of times last year at the World Parks Congress. A massive 10 year conference with around 10,000 delegates from all around the world.</a:t>
            </a:r>
          </a:p>
          <a:p>
            <a:pPr rtl="0">
              <a:spcBef>
                <a:spcPts val="0"/>
              </a:spcBef>
              <a:buNone/>
            </a:pPr>
            <a:endParaRPr/>
          </a:p>
          <a:p>
            <a:pPr>
              <a:spcBef>
                <a:spcPts val="0"/>
              </a:spcBef>
              <a:buNone/>
            </a:pPr>
            <a:r>
              <a:rPr lang="en-GB"/>
              <a:t>Both myself and Matt McClelland were speaking as part of the 'Inspiring a New Generation' thread. They've just released their summary of solutions and I'm going to share just 3 with you...</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Shape 19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97" name="Shape 1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Shape 4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8" name="Shape 4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GB"/>
              <a:t>One of the big questions addresses whether or not we're still relevant and can offer something to people who want to get out and have adventures in the outdoors. There are questions from expats coming from overseas (like Yersin here, who I met on a commercial trip on the Larapinta last year and convinced to join SBW). They don't come from a culture where clubs are a good way of learning of new areas or going great places. These are countries who have a solid tracks/hut system in place.</a:t>
            </a:r>
          </a:p>
          <a:p>
            <a:pPr rtl="0">
              <a:spcBef>
                <a:spcPts val="0"/>
              </a:spcBef>
              <a:buNone/>
            </a:pPr>
            <a:endParaRPr/>
          </a:p>
          <a:p>
            <a:pPr rtl="0">
              <a:spcBef>
                <a:spcPts val="0"/>
              </a:spcBef>
              <a:buNone/>
            </a:pPr>
            <a:r>
              <a:rPr lang="en-GB"/>
              <a:t>In the end, we need to understand that clubs aren't for everyone, not everyone is a joiner and we shouldn't waste our time trying to market and reach people who will never be convinced about the benefits of clubs.</a:t>
            </a:r>
          </a:p>
          <a:p>
            <a:pPr rtl="0">
              <a:spcBef>
                <a:spcPts val="0"/>
              </a:spcBef>
              <a:buNone/>
            </a:pPr>
            <a:endParaRPr/>
          </a:p>
          <a:p>
            <a:pPr rtl="0">
              <a:spcBef>
                <a:spcPts val="0"/>
              </a:spcBef>
              <a:buNone/>
            </a:pPr>
            <a:r>
              <a:rPr lang="en-GB"/>
              <a:t>Rather, we should know who and where the people are who COULD be convinced and focus our energies to messaging them.</a:t>
            </a:r>
          </a:p>
          <a:p>
            <a:pPr>
              <a:spcBef>
                <a:spcPts val="0"/>
              </a:spcBef>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Shape 20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03" name="Shape 20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GB"/>
              <a:t>Look at this young person... engaging with nature... with her smartphone. How would you make this person feel if they were on one of your walks. Would you encourage her to shoot and share photos in the bush? Follow the blue dot on Google Maps? Even share the experience live on Periscope?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GB"/>
              <a:t>I feel that clubs use the 'working with children' barrier as a poor excuse to avoid having family or children walks.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15" name="Shape 21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GB"/>
              <a:t>Again, technology is key.</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Shape 21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20" name="Shape 2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GB"/>
              <a:t>As part of this, they brought up this "Integral Theory" quadrant, which I believe is a GREAT tool and should act as a checklist for us when we look at how we promote our clubs ... and bushwalking in general.</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Shape 22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27" name="Shape 22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GB"/>
              <a:t>Which brings me back to this... why is this a bad site?</a:t>
            </a:r>
          </a:p>
          <a:p>
            <a:pPr rtl="0">
              <a:spcBef>
                <a:spcPts val="0"/>
              </a:spcBef>
              <a:buNone/>
            </a:pPr>
            <a:endParaRPr/>
          </a:p>
          <a:p>
            <a:pPr rtl="0">
              <a:spcBef>
                <a:spcPts val="0"/>
              </a:spcBef>
              <a:buNone/>
            </a:pPr>
            <a:r>
              <a:rPr lang="en-GB"/>
              <a:t>Well, in 2009 it was fine. But it's now 2015 and the language that is being spoken online is very different and it's being spoken in different channels.</a:t>
            </a:r>
          </a:p>
          <a:p>
            <a:pPr rtl="0">
              <a:spcBef>
                <a:spcPts val="0"/>
              </a:spcBef>
              <a:buNone/>
            </a:pPr>
            <a:endParaRPr/>
          </a:p>
          <a:p>
            <a:pPr rtl="0">
              <a:spcBef>
                <a:spcPts val="0"/>
              </a:spcBef>
              <a:buNone/>
            </a:pPr>
            <a:r>
              <a:rPr lang="en-GB"/>
              <a:t>Yes, the internet is changing so fast that it's almost impossible to keep up... but if we are going to keep sharing the story that we (as clubs) are relevant, important and vital to the general public, we must keep evolving and learning to speak new languages as they emerge.</a:t>
            </a:r>
          </a:p>
          <a:p>
            <a:pPr rtl="0">
              <a:spcBef>
                <a:spcPts val="0"/>
              </a:spcBef>
              <a:buNone/>
            </a:pPr>
            <a:endParaRPr/>
          </a:p>
          <a:p>
            <a:pPr lvl="0" rtl="0">
              <a:spcBef>
                <a:spcPts val="0"/>
              </a:spcBef>
              <a:buNone/>
            </a:pPr>
            <a:r>
              <a:rPr lang="en-GB"/>
              <a:t>Let me show you the language that's being spoken now...</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Shape 23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32" name="Shape 23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GB"/>
              <a:t>Instagram. A purely visual social media.</a:t>
            </a:r>
          </a:p>
          <a:p>
            <a:pPr rtl="0">
              <a:spcBef>
                <a:spcPts val="0"/>
              </a:spcBef>
              <a:buNone/>
            </a:pPr>
            <a:endParaRPr/>
          </a:p>
          <a:p>
            <a:pPr rtl="0">
              <a:spcBef>
                <a:spcPts val="0"/>
              </a:spcBef>
              <a:buNone/>
            </a:pPr>
            <a:r>
              <a:rPr lang="en-GB"/>
              <a:t>Q: Is there any club that is on Instagram? {1}</a:t>
            </a:r>
          </a:p>
          <a:p>
            <a:pPr rtl="0">
              <a:spcBef>
                <a:spcPts val="0"/>
              </a:spcBef>
              <a:buNone/>
            </a:pPr>
            <a:endParaRPr/>
          </a:p>
          <a:p>
            <a:pPr>
              <a:spcBef>
                <a:spcPts val="0"/>
              </a:spcBef>
              <a:buNone/>
            </a:pPr>
            <a:r>
              <a:rPr lang="en-GB"/>
              <a:t>But look at these images... there's something familiar about them...</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Shape 23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37" name="Shape 23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GB"/>
              <a:t>Look. That could be any one of us... standing at the edge of Kanangra Walls in a misty morning... but it's not.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Shape 24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42" name="Shape 24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GB"/>
              <a:t>Shots like this give such a sense of wonder and tell the story of connecting to something so much bigger than ourselves.</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Shape 24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47" name="Shape 24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GB"/>
              <a:t>... and showing happy, healthy, people out there... feeling part of nature and importantly... part of a tribe of like minded people.</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Shape 25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52" name="Shape 25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GB"/>
              <a:t>This is inspirational.</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Shape 5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5" name="Shape 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GB"/>
              <a:t>Here's this old chestnut. Attracting new members and then convincing them to stay. Not only stay, but become involved, committed and contributing members... developing them as leaders. As conversion rates from new member to committed member, to leader drop with each step... this is where going for quantity as well as quality can help.</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Shape 25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57" name="Shape 25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GB"/>
              <a:t>Or this... I'm not a hammock person, but this could convince me to be.</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Shape 26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62" name="Shape 26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GB"/>
              <a:t>Or closer to home, here's a Russian woman who lives in Sydney...</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Shape 26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67" name="Shape 26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GB"/>
              <a:t>... and with her daughter at Wentworth Falls.</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Shape 27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72" name="Shape 27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GB"/>
              <a:t>And for something a little quirky... there's great content that is being created by other people (ie. you don't have to pay for it!!) that you can share. By sharing it, it says something about your brand and can help you. It's a resource that you can use and the internet has lots of it. </a:t>
            </a:r>
          </a:p>
          <a:p>
            <a:pPr rtl="0">
              <a:spcBef>
                <a:spcPts val="0"/>
              </a:spcBef>
              <a:buNone/>
            </a:pPr>
            <a:endParaRPr/>
          </a:p>
          <a:p>
            <a:pPr>
              <a:spcBef>
                <a:spcPts val="0"/>
              </a:spcBef>
              <a:buNone/>
            </a:pPr>
            <a:r>
              <a:rPr lang="en-GB"/>
              <a:t>I've created a STACK of How-To videos and blog posts, packing lists and all sorts of things on lotsafreshair.com and youtube.com/lotsafreshair that you are all encouraged to use and share.</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Shape 27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77" name="Shape 27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GB"/>
              <a:t>In closing, I really believe that we have AMAZING stories to tell, all we need to do, is to evolve our language to tell them in meaningful ways that will connect with people.</a:t>
            </a:r>
          </a:p>
          <a:p>
            <a:pPr rtl="0">
              <a:spcBef>
                <a:spcPts val="0"/>
              </a:spcBef>
              <a:buNone/>
            </a:pPr>
            <a:endParaRPr/>
          </a:p>
          <a:p>
            <a:pPr>
              <a:spcBef>
                <a:spcPts val="0"/>
              </a:spcBef>
              <a:buNone/>
            </a:pPr>
            <a:r>
              <a:rPr lang="en-GB"/>
              <a:t>And WE should be the ones to learn a NEW LANGUAGE, because our need is greater... </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Shape 28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83" name="Shape 2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GB"/>
              <a:t>We need the balls to learn a new language.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Shape 5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0" name="Shape 6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GB"/>
              <a:t>And this... how easy are we making it for someone to join our ranks. </a:t>
            </a:r>
          </a:p>
          <a:p>
            <a:pPr rtl="0">
              <a:spcBef>
                <a:spcPts val="0"/>
              </a:spcBef>
              <a:buNone/>
            </a:pPr>
            <a:endParaRPr/>
          </a:p>
          <a:p>
            <a:pPr rtl="0">
              <a:spcBef>
                <a:spcPts val="0"/>
              </a:spcBef>
              <a:buNone/>
            </a:pPr>
            <a:r>
              <a:rPr lang="en-GB"/>
              <a:t>If I look closely at Heather Boyd here (Ok, so I did a bit of Facebook stalking and looked at her profile), she looks like EXACTLY the type of person we'd love to have join our clubs... so why do we make it so hard for her?</a:t>
            </a:r>
          </a:p>
          <a:p>
            <a:pPr rtl="0">
              <a:spcBef>
                <a:spcPts val="0"/>
              </a:spcBef>
              <a:buNone/>
            </a:pPr>
            <a:endParaRPr/>
          </a:p>
          <a:p>
            <a:pPr rtl="0">
              <a:spcBef>
                <a:spcPts val="0"/>
              </a:spcBef>
              <a:buNone/>
            </a:pPr>
            <a:r>
              <a:rPr lang="en-GB"/>
              <a:t>Q: Who's club does not have an entrance criteria or prospective member hoop to jump through?</a:t>
            </a:r>
          </a:p>
          <a:p>
            <a:pPr rtl="0">
              <a:spcBef>
                <a:spcPts val="0"/>
              </a:spcBef>
              <a:buNone/>
            </a:pPr>
            <a:endParaRPr/>
          </a:p>
          <a:p>
            <a:pPr>
              <a:spcBef>
                <a:spcPts val="0"/>
              </a:spcBef>
              <a:buNone/>
            </a:pPr>
            <a:r>
              <a:rPr lang="en-GB"/>
              <a:t>Q: Does your club allow for people to join online?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6" name="Shape 6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GB"/>
              <a:t>So, you may have heard of the changes that happened to Sydney Bushwalkers Club over the last 6 years or so. </a:t>
            </a:r>
          </a:p>
          <a:p>
            <a:pPr rtl="0">
              <a:spcBef>
                <a:spcPts val="0"/>
              </a:spcBef>
              <a:buNone/>
            </a:pPr>
            <a:endParaRPr/>
          </a:p>
          <a:p>
            <a:pPr rtl="0">
              <a:spcBef>
                <a:spcPts val="0"/>
              </a:spcBef>
              <a:buNone/>
            </a:pPr>
            <a:r>
              <a:rPr lang="en-GB"/>
              <a:t>Let me give you a snapshot of where the club is now and how we got there.</a:t>
            </a:r>
          </a:p>
          <a:p>
            <a:pPr rtl="0">
              <a:spcBef>
                <a:spcPts val="0"/>
              </a:spcBef>
              <a:buNone/>
            </a:pPr>
            <a:endParaRPr/>
          </a:p>
          <a:p>
            <a:pPr rtl="0">
              <a:spcBef>
                <a:spcPts val="0"/>
              </a:spcBef>
              <a:buNone/>
            </a:pPr>
            <a:r>
              <a:rPr lang="en-GB"/>
              <a:t>We have a 12 mth Prospective Membership system, where people need to to 3 walks (2 day, 1 overnight and pass some basic bushcraft, navigation and first aid training) to become fuill members.</a:t>
            </a:r>
          </a:p>
          <a:p>
            <a:pPr rtl="0">
              <a:spcBef>
                <a:spcPts val="0"/>
              </a:spcBef>
              <a:buNone/>
            </a:pPr>
            <a:endParaRPr/>
          </a:p>
          <a:p>
            <a:pPr>
              <a:spcBef>
                <a:spcPts val="0"/>
              </a:spcBef>
              <a:buNone/>
            </a:pPr>
            <a:r>
              <a:rPr lang="en-GB"/>
              <a:t>Although 25% is a good healthy conversion rate, it still means that we are in a state of static membership due to 'natural attrition'... the death of older members or people leaving for other reasons.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Shape 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5" name="Shape 7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GB"/>
              <a:t>Tiggers is a social sub-group of SBW. Nominally for people in their 20s and 30s, however you can see by the numbers that there's obviously a few people in their 40s (me!) who manage to still be on the email list.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1" name="Shape 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Shape 8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7" name="Shape 8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GB"/>
              <a:t>As with most clubs or organisations, you can see that the bulk of the work is still done by a small core group of people.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8"/>
        <p:cNvGrpSpPr/>
        <p:nvPr/>
      </p:nvGrpSpPr>
      <p:grpSpPr>
        <a:xfrm>
          <a:off x="0" y="0"/>
          <a:ext cx="0" cy="0"/>
          <a:chOff x="0" y="0"/>
          <a:chExt cx="0" cy="0"/>
        </a:xfrm>
      </p:grpSpPr>
      <p:sp>
        <p:nvSpPr>
          <p:cNvPr id="9" name="Shape 9"/>
          <p:cNvSpPr txBox="1">
            <a:spLocks noGrp="1"/>
          </p:cNvSpPr>
          <p:nvPr>
            <p:ph type="ctrTitle"/>
          </p:nvPr>
        </p:nvSpPr>
        <p:spPr>
          <a:xfrm>
            <a:off x="685800" y="1583342"/>
            <a:ext cx="7772400" cy="1159799"/>
          </a:xfrm>
          <a:prstGeom prst="rect">
            <a:avLst/>
          </a:prstGeom>
        </p:spPr>
        <p:txBody>
          <a:bodyPr lIns="91425" tIns="91425" rIns="91425" bIns="91425" anchor="b" anchorCtr="0"/>
          <a:lstStyle>
            <a:lvl1pPr algn="ctr">
              <a:spcBef>
                <a:spcPts val="0"/>
              </a:spcBef>
              <a:buSzPct val="100000"/>
              <a:defRPr sz="4800"/>
            </a:lvl1pPr>
            <a:lvl2pPr algn="ctr">
              <a:spcBef>
                <a:spcPts val="0"/>
              </a:spcBef>
              <a:buSzPct val="100000"/>
              <a:defRPr sz="4800"/>
            </a:lvl2pPr>
            <a:lvl3pPr algn="ctr">
              <a:spcBef>
                <a:spcPts val="0"/>
              </a:spcBef>
              <a:buSzPct val="100000"/>
              <a:defRPr sz="4800"/>
            </a:lvl3pPr>
            <a:lvl4pPr algn="ctr">
              <a:spcBef>
                <a:spcPts val="0"/>
              </a:spcBef>
              <a:buSzPct val="100000"/>
              <a:defRPr sz="4800"/>
            </a:lvl4pPr>
            <a:lvl5pPr algn="ctr">
              <a:spcBef>
                <a:spcPts val="0"/>
              </a:spcBef>
              <a:buSzPct val="100000"/>
              <a:defRPr sz="4800"/>
            </a:lvl5pPr>
            <a:lvl6pPr algn="ctr">
              <a:spcBef>
                <a:spcPts val="0"/>
              </a:spcBef>
              <a:buSzPct val="100000"/>
              <a:defRPr sz="4800"/>
            </a:lvl6pPr>
            <a:lvl7pPr algn="ctr">
              <a:spcBef>
                <a:spcPts val="0"/>
              </a:spcBef>
              <a:buSzPct val="100000"/>
              <a:defRPr sz="4800"/>
            </a:lvl7pPr>
            <a:lvl8pPr algn="ctr">
              <a:spcBef>
                <a:spcPts val="0"/>
              </a:spcBef>
              <a:buSzPct val="100000"/>
              <a:defRPr sz="4800"/>
            </a:lvl8pPr>
            <a:lvl9pPr algn="ctr">
              <a:spcBef>
                <a:spcPts val="0"/>
              </a:spcBef>
              <a:buSzPct val="100000"/>
              <a:defRPr sz="4800"/>
            </a:lvl9pPr>
          </a:lstStyle>
          <a:p>
            <a:endParaRPr/>
          </a:p>
        </p:txBody>
      </p:sp>
      <p:sp>
        <p:nvSpPr>
          <p:cNvPr id="10" name="Shape 10"/>
          <p:cNvSpPr txBox="1">
            <a:spLocks noGrp="1"/>
          </p:cNvSpPr>
          <p:nvPr>
            <p:ph type="subTitle" idx="1"/>
          </p:nvPr>
        </p:nvSpPr>
        <p:spPr>
          <a:xfrm>
            <a:off x="685800" y="2840053"/>
            <a:ext cx="7772400" cy="784799"/>
          </a:xfrm>
          <a:prstGeom prst="rect">
            <a:avLst/>
          </a:prstGeom>
        </p:spPr>
        <p:txBody>
          <a:bodyPr lIns="91425" tIns="91425" rIns="91425" bIns="91425" anchor="t" anchorCtr="0"/>
          <a:lstStyle>
            <a:lvl1pPr algn="ctr">
              <a:spcBef>
                <a:spcPts val="0"/>
              </a:spcBef>
              <a:buClr>
                <a:schemeClr val="dk2"/>
              </a:buClr>
              <a:buNone/>
              <a:defRPr>
                <a:solidFill>
                  <a:schemeClr val="dk2"/>
                </a:solidFill>
              </a:defRPr>
            </a:lvl1pPr>
            <a:lvl2pPr algn="ctr">
              <a:spcBef>
                <a:spcPts val="0"/>
              </a:spcBef>
              <a:buClr>
                <a:schemeClr val="dk2"/>
              </a:buClr>
              <a:buSzPct val="100000"/>
              <a:buNone/>
              <a:defRPr sz="3000">
                <a:solidFill>
                  <a:schemeClr val="dk2"/>
                </a:solidFill>
              </a:defRPr>
            </a:lvl2pPr>
            <a:lvl3pPr algn="ctr">
              <a:spcBef>
                <a:spcPts val="0"/>
              </a:spcBef>
              <a:buClr>
                <a:schemeClr val="dk2"/>
              </a:buClr>
              <a:buSzPct val="100000"/>
              <a:buNone/>
              <a:defRPr sz="3000">
                <a:solidFill>
                  <a:schemeClr val="dk2"/>
                </a:solidFill>
              </a:defRPr>
            </a:lvl3pPr>
            <a:lvl4pPr algn="ctr">
              <a:spcBef>
                <a:spcPts val="0"/>
              </a:spcBef>
              <a:buClr>
                <a:schemeClr val="dk2"/>
              </a:buClr>
              <a:buSzPct val="100000"/>
              <a:buNone/>
              <a:defRPr sz="3000">
                <a:solidFill>
                  <a:schemeClr val="dk2"/>
                </a:solidFill>
              </a:defRPr>
            </a:lvl4pPr>
            <a:lvl5pPr algn="ctr">
              <a:spcBef>
                <a:spcPts val="0"/>
              </a:spcBef>
              <a:buClr>
                <a:schemeClr val="dk2"/>
              </a:buClr>
              <a:buSzPct val="100000"/>
              <a:buNone/>
              <a:defRPr sz="3000">
                <a:solidFill>
                  <a:schemeClr val="dk2"/>
                </a:solidFill>
              </a:defRPr>
            </a:lvl5pPr>
            <a:lvl6pPr algn="ctr">
              <a:spcBef>
                <a:spcPts val="0"/>
              </a:spcBef>
              <a:buClr>
                <a:schemeClr val="dk2"/>
              </a:buClr>
              <a:buSzPct val="100000"/>
              <a:buNone/>
              <a:defRPr sz="3000">
                <a:solidFill>
                  <a:schemeClr val="dk2"/>
                </a:solidFill>
              </a:defRPr>
            </a:lvl6pPr>
            <a:lvl7pPr algn="ctr">
              <a:spcBef>
                <a:spcPts val="0"/>
              </a:spcBef>
              <a:buClr>
                <a:schemeClr val="dk2"/>
              </a:buClr>
              <a:buSzPct val="100000"/>
              <a:buNone/>
              <a:defRPr sz="3000">
                <a:solidFill>
                  <a:schemeClr val="dk2"/>
                </a:solidFill>
              </a:defRPr>
            </a:lvl7pPr>
            <a:lvl8pPr algn="ctr">
              <a:spcBef>
                <a:spcPts val="0"/>
              </a:spcBef>
              <a:buClr>
                <a:schemeClr val="dk2"/>
              </a:buClr>
              <a:buSzPct val="100000"/>
              <a:buNone/>
              <a:defRPr sz="3000">
                <a:solidFill>
                  <a:schemeClr val="dk2"/>
                </a:solidFill>
              </a:defRPr>
            </a:lvl8pPr>
            <a:lvl9pPr algn="ctr">
              <a:spcBef>
                <a:spcPts val="0"/>
              </a:spcBef>
              <a:buClr>
                <a:schemeClr val="dk2"/>
              </a:buClr>
              <a:buSzPct val="100000"/>
              <a:buNone/>
              <a:defRPr sz="3000">
                <a:solidFill>
                  <a:schemeClr val="dk2"/>
                </a:solidFill>
              </a:defRPr>
            </a:lvl9pPr>
          </a:lstStyle>
          <a:p>
            <a:endParaRPr/>
          </a:p>
        </p:txBody>
      </p:sp>
      <p:sp>
        <p:nvSpPr>
          <p:cNvPr id="11" name="Shape 11"/>
          <p:cNvSpPr txBox="1">
            <a:spLocks noGrp="1"/>
          </p:cNvSpPr>
          <p:nvPr>
            <p:ph type="sldNum" idx="12"/>
          </p:nvPr>
        </p:nvSpPr>
        <p:spPr>
          <a:xfrm>
            <a:off x="8556791" y="4749850"/>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GB"/>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2"/>
        <p:cNvGrpSpPr/>
        <p:nvPr/>
      </p:nvGrpSpPr>
      <p:grpSpPr>
        <a:xfrm>
          <a:off x="0" y="0"/>
          <a:ext cx="0" cy="0"/>
          <a:chOff x="0" y="0"/>
          <a:chExt cx="0" cy="0"/>
        </a:xfrm>
      </p:grpSpPr>
      <p:sp>
        <p:nvSpPr>
          <p:cNvPr id="13" name="Shape 13"/>
          <p:cNvSpPr txBox="1">
            <a:spLocks noGrp="1"/>
          </p:cNvSpPr>
          <p:nvPr>
            <p:ph type="title"/>
          </p:nvPr>
        </p:nvSpPr>
        <p:spPr>
          <a:xfrm>
            <a:off x="457200" y="205978"/>
            <a:ext cx="8229600" cy="85740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4" name="Shape 14"/>
          <p:cNvSpPr txBox="1">
            <a:spLocks noGrp="1"/>
          </p:cNvSpPr>
          <p:nvPr>
            <p:ph type="body" idx="1"/>
          </p:nvPr>
        </p:nvSpPr>
        <p:spPr>
          <a:xfrm>
            <a:off x="457200" y="1200150"/>
            <a:ext cx="8229600" cy="37256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5" name="Shape 15"/>
          <p:cNvSpPr txBox="1">
            <a:spLocks noGrp="1"/>
          </p:cNvSpPr>
          <p:nvPr>
            <p:ph type="sldNum" idx="12"/>
          </p:nvPr>
        </p:nvSpPr>
        <p:spPr>
          <a:xfrm>
            <a:off x="8556791" y="4749850"/>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GB"/>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57200" y="205978"/>
            <a:ext cx="8229600" cy="85740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8" name="Shape 18"/>
          <p:cNvSpPr txBox="1">
            <a:spLocks noGrp="1"/>
          </p:cNvSpPr>
          <p:nvPr>
            <p:ph type="body" idx="1"/>
          </p:nvPr>
        </p:nvSpPr>
        <p:spPr>
          <a:xfrm>
            <a:off x="457200" y="1200150"/>
            <a:ext cx="3994500" cy="37256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9" name="Shape 19"/>
          <p:cNvSpPr txBox="1">
            <a:spLocks noGrp="1"/>
          </p:cNvSpPr>
          <p:nvPr>
            <p:ph type="body" idx="2"/>
          </p:nvPr>
        </p:nvSpPr>
        <p:spPr>
          <a:xfrm>
            <a:off x="4692273" y="1200150"/>
            <a:ext cx="3994500" cy="37256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0" name="Shape 20"/>
          <p:cNvSpPr txBox="1">
            <a:spLocks noGrp="1"/>
          </p:cNvSpPr>
          <p:nvPr>
            <p:ph type="sldNum" idx="12"/>
          </p:nvPr>
        </p:nvSpPr>
        <p:spPr>
          <a:xfrm>
            <a:off x="8556791" y="4749850"/>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GB"/>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57200" y="205978"/>
            <a:ext cx="8229600" cy="85740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3" name="Shape 23"/>
          <p:cNvSpPr txBox="1">
            <a:spLocks noGrp="1"/>
          </p:cNvSpPr>
          <p:nvPr>
            <p:ph type="sldNum" idx="12"/>
          </p:nvPr>
        </p:nvSpPr>
        <p:spPr>
          <a:xfrm>
            <a:off x="8556791" y="4749850"/>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GB"/>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Caption">
    <p:spTree>
      <p:nvGrpSpPr>
        <p:cNvPr id="1" name="Shape 24"/>
        <p:cNvGrpSpPr/>
        <p:nvPr/>
      </p:nvGrpSpPr>
      <p:grpSpPr>
        <a:xfrm>
          <a:off x="0" y="0"/>
          <a:ext cx="0" cy="0"/>
          <a:chOff x="0" y="0"/>
          <a:chExt cx="0" cy="0"/>
        </a:xfrm>
      </p:grpSpPr>
      <p:sp>
        <p:nvSpPr>
          <p:cNvPr id="25" name="Shape 25"/>
          <p:cNvSpPr txBox="1">
            <a:spLocks noGrp="1"/>
          </p:cNvSpPr>
          <p:nvPr>
            <p:ph type="body" idx="1"/>
          </p:nvPr>
        </p:nvSpPr>
        <p:spPr>
          <a:xfrm>
            <a:off x="457200" y="4406309"/>
            <a:ext cx="8229600" cy="519599"/>
          </a:xfrm>
          <a:prstGeom prst="rect">
            <a:avLst/>
          </a:prstGeom>
        </p:spPr>
        <p:txBody>
          <a:bodyPr lIns="91425" tIns="91425" rIns="91425" bIns="91425" anchor="t" anchorCtr="0"/>
          <a:lstStyle>
            <a:lvl1pPr algn="ctr">
              <a:spcBef>
                <a:spcPts val="360"/>
              </a:spcBef>
              <a:buSzPct val="100000"/>
              <a:buNone/>
              <a:defRPr sz="1800"/>
            </a:lvl1pPr>
          </a:lstStyle>
          <a:p>
            <a:endParaRPr/>
          </a:p>
        </p:txBody>
      </p:sp>
      <p:sp>
        <p:nvSpPr>
          <p:cNvPr id="26" name="Shape 26"/>
          <p:cNvSpPr txBox="1">
            <a:spLocks noGrp="1"/>
          </p:cNvSpPr>
          <p:nvPr>
            <p:ph type="sldNum" idx="12"/>
          </p:nvPr>
        </p:nvSpPr>
        <p:spPr>
          <a:xfrm>
            <a:off x="8556791" y="4749850"/>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GB"/>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7"/>
        <p:cNvGrpSpPr/>
        <p:nvPr/>
      </p:nvGrpSpPr>
      <p:grpSpPr>
        <a:xfrm>
          <a:off x="0" y="0"/>
          <a:ext cx="0" cy="0"/>
          <a:chOff x="0" y="0"/>
          <a:chExt cx="0" cy="0"/>
        </a:xfrm>
      </p:grpSpPr>
      <p:sp>
        <p:nvSpPr>
          <p:cNvPr id="28" name="Shape 28"/>
          <p:cNvSpPr txBox="1">
            <a:spLocks noGrp="1"/>
          </p:cNvSpPr>
          <p:nvPr>
            <p:ph type="sldNum" idx="12"/>
          </p:nvPr>
        </p:nvSpPr>
        <p:spPr>
          <a:xfrm>
            <a:off x="8556791" y="4749850"/>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GB"/>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457200" y="205978"/>
            <a:ext cx="8229600" cy="857400"/>
          </a:xfrm>
          <a:prstGeom prst="rect">
            <a:avLst/>
          </a:prstGeom>
          <a:noFill/>
          <a:ln>
            <a:noFill/>
          </a:ln>
        </p:spPr>
        <p:txBody>
          <a:bodyPr lIns="91425" tIns="91425" rIns="91425" bIns="91425" anchor="b" anchorCtr="0"/>
          <a:lstStyle>
            <a:lvl1pPr>
              <a:spcBef>
                <a:spcPts val="0"/>
              </a:spcBef>
              <a:buClr>
                <a:schemeClr val="dk1"/>
              </a:buClr>
              <a:buSzPct val="100000"/>
              <a:buNone/>
              <a:defRPr sz="3600" b="1">
                <a:solidFill>
                  <a:schemeClr val="dk1"/>
                </a:solidFill>
              </a:defRPr>
            </a:lvl1pPr>
            <a:lvl2pPr>
              <a:spcBef>
                <a:spcPts val="0"/>
              </a:spcBef>
              <a:buClr>
                <a:schemeClr val="dk1"/>
              </a:buClr>
              <a:buSzPct val="100000"/>
              <a:buNone/>
              <a:defRPr sz="3600" b="1">
                <a:solidFill>
                  <a:schemeClr val="dk1"/>
                </a:solidFill>
              </a:defRPr>
            </a:lvl2pPr>
            <a:lvl3pPr>
              <a:spcBef>
                <a:spcPts val="0"/>
              </a:spcBef>
              <a:buClr>
                <a:schemeClr val="dk1"/>
              </a:buClr>
              <a:buSzPct val="100000"/>
              <a:buNone/>
              <a:defRPr sz="3600" b="1">
                <a:solidFill>
                  <a:schemeClr val="dk1"/>
                </a:solidFill>
              </a:defRPr>
            </a:lvl3pPr>
            <a:lvl4pPr>
              <a:spcBef>
                <a:spcPts val="0"/>
              </a:spcBef>
              <a:buClr>
                <a:schemeClr val="dk1"/>
              </a:buClr>
              <a:buSzPct val="100000"/>
              <a:buNone/>
              <a:defRPr sz="3600" b="1">
                <a:solidFill>
                  <a:schemeClr val="dk1"/>
                </a:solidFill>
              </a:defRPr>
            </a:lvl4pPr>
            <a:lvl5pPr>
              <a:spcBef>
                <a:spcPts val="0"/>
              </a:spcBef>
              <a:buClr>
                <a:schemeClr val="dk1"/>
              </a:buClr>
              <a:buSzPct val="100000"/>
              <a:buNone/>
              <a:defRPr sz="3600" b="1">
                <a:solidFill>
                  <a:schemeClr val="dk1"/>
                </a:solidFill>
              </a:defRPr>
            </a:lvl5pPr>
            <a:lvl6pPr>
              <a:spcBef>
                <a:spcPts val="0"/>
              </a:spcBef>
              <a:buClr>
                <a:schemeClr val="dk1"/>
              </a:buClr>
              <a:buSzPct val="100000"/>
              <a:buNone/>
              <a:defRPr sz="3600" b="1">
                <a:solidFill>
                  <a:schemeClr val="dk1"/>
                </a:solidFill>
              </a:defRPr>
            </a:lvl6pPr>
            <a:lvl7pPr>
              <a:spcBef>
                <a:spcPts val="0"/>
              </a:spcBef>
              <a:buClr>
                <a:schemeClr val="dk1"/>
              </a:buClr>
              <a:buSzPct val="100000"/>
              <a:buNone/>
              <a:defRPr sz="3600" b="1">
                <a:solidFill>
                  <a:schemeClr val="dk1"/>
                </a:solidFill>
              </a:defRPr>
            </a:lvl7pPr>
            <a:lvl8pPr>
              <a:spcBef>
                <a:spcPts val="0"/>
              </a:spcBef>
              <a:buClr>
                <a:schemeClr val="dk1"/>
              </a:buClr>
              <a:buSzPct val="100000"/>
              <a:buNone/>
              <a:defRPr sz="3600" b="1">
                <a:solidFill>
                  <a:schemeClr val="dk1"/>
                </a:solidFill>
              </a:defRPr>
            </a:lvl8pPr>
            <a:lvl9pPr>
              <a:spcBef>
                <a:spcPts val="0"/>
              </a:spcBef>
              <a:buClr>
                <a:schemeClr val="dk1"/>
              </a:buClr>
              <a:buSzPct val="100000"/>
              <a:buNone/>
              <a:defRPr sz="3600" b="1">
                <a:solidFill>
                  <a:schemeClr val="dk1"/>
                </a:solidFill>
              </a:defRPr>
            </a:lvl9pPr>
          </a:lstStyle>
          <a:p>
            <a:endParaRPr/>
          </a:p>
        </p:txBody>
      </p:sp>
      <p:sp>
        <p:nvSpPr>
          <p:cNvPr id="6" name="Shape 6"/>
          <p:cNvSpPr txBox="1">
            <a:spLocks noGrp="1"/>
          </p:cNvSpPr>
          <p:nvPr>
            <p:ph type="body" idx="1"/>
          </p:nvPr>
        </p:nvSpPr>
        <p:spPr>
          <a:xfrm>
            <a:off x="457200" y="1200150"/>
            <a:ext cx="8229600" cy="3725699"/>
          </a:xfrm>
          <a:prstGeom prst="rect">
            <a:avLst/>
          </a:prstGeom>
          <a:noFill/>
          <a:ln>
            <a:noFill/>
          </a:ln>
        </p:spPr>
        <p:txBody>
          <a:bodyPr lIns="91425" tIns="91425" rIns="91425" bIns="91425" anchor="t" anchorCtr="0"/>
          <a:lstStyle>
            <a:lvl1pPr>
              <a:spcBef>
                <a:spcPts val="600"/>
              </a:spcBef>
              <a:buClr>
                <a:schemeClr val="dk1"/>
              </a:buClr>
              <a:buSzPct val="100000"/>
              <a:defRPr sz="3000">
                <a:solidFill>
                  <a:schemeClr val="dk1"/>
                </a:solidFill>
              </a:defRPr>
            </a:lvl1pPr>
            <a:lvl2pPr>
              <a:spcBef>
                <a:spcPts val="480"/>
              </a:spcBef>
              <a:buClr>
                <a:schemeClr val="dk1"/>
              </a:buClr>
              <a:buSzPct val="100000"/>
              <a:defRPr sz="2400">
                <a:solidFill>
                  <a:schemeClr val="dk1"/>
                </a:solidFill>
              </a:defRPr>
            </a:lvl2pPr>
            <a:lvl3pPr>
              <a:spcBef>
                <a:spcPts val="480"/>
              </a:spcBef>
              <a:buClr>
                <a:schemeClr val="dk1"/>
              </a:buClr>
              <a:buSzPct val="100000"/>
              <a:defRPr sz="2400">
                <a:solidFill>
                  <a:schemeClr val="dk1"/>
                </a:solidFill>
              </a:defRPr>
            </a:lvl3pPr>
            <a:lvl4pPr>
              <a:spcBef>
                <a:spcPts val="360"/>
              </a:spcBef>
              <a:buClr>
                <a:schemeClr val="dk1"/>
              </a:buClr>
              <a:buSzPct val="100000"/>
              <a:defRPr sz="1800">
                <a:solidFill>
                  <a:schemeClr val="dk1"/>
                </a:solidFill>
              </a:defRPr>
            </a:lvl4pPr>
            <a:lvl5pPr>
              <a:spcBef>
                <a:spcPts val="360"/>
              </a:spcBef>
              <a:buClr>
                <a:schemeClr val="dk1"/>
              </a:buClr>
              <a:buSzPct val="100000"/>
              <a:defRPr sz="1800">
                <a:solidFill>
                  <a:schemeClr val="dk1"/>
                </a:solidFill>
              </a:defRPr>
            </a:lvl5pPr>
            <a:lvl6pPr>
              <a:spcBef>
                <a:spcPts val="360"/>
              </a:spcBef>
              <a:buClr>
                <a:schemeClr val="dk1"/>
              </a:buClr>
              <a:buSzPct val="100000"/>
              <a:defRPr sz="1800">
                <a:solidFill>
                  <a:schemeClr val="dk1"/>
                </a:solidFill>
              </a:defRPr>
            </a:lvl6pPr>
            <a:lvl7pPr>
              <a:spcBef>
                <a:spcPts val="360"/>
              </a:spcBef>
              <a:buClr>
                <a:schemeClr val="dk1"/>
              </a:buClr>
              <a:buSzPct val="100000"/>
              <a:defRPr sz="1800">
                <a:solidFill>
                  <a:schemeClr val="dk1"/>
                </a:solidFill>
              </a:defRPr>
            </a:lvl7pPr>
            <a:lvl8pPr>
              <a:spcBef>
                <a:spcPts val="360"/>
              </a:spcBef>
              <a:buClr>
                <a:schemeClr val="dk1"/>
              </a:buClr>
              <a:buSzPct val="100000"/>
              <a:defRPr sz="1800">
                <a:solidFill>
                  <a:schemeClr val="dk1"/>
                </a:solidFill>
              </a:defRPr>
            </a:lvl8pPr>
            <a:lvl9pPr>
              <a:spcBef>
                <a:spcPts val="360"/>
              </a:spcBef>
              <a:buClr>
                <a:schemeClr val="dk1"/>
              </a:buClr>
              <a:buSzPct val="100000"/>
              <a:defRPr sz="1800">
                <a:solidFill>
                  <a:schemeClr val="dk1"/>
                </a:solidFill>
              </a:defRPr>
            </a:lvl9pPr>
          </a:lstStyle>
          <a:p>
            <a:endParaRPr/>
          </a:p>
        </p:txBody>
      </p:sp>
      <p:sp>
        <p:nvSpPr>
          <p:cNvPr id="7" name="Shape 7"/>
          <p:cNvSpPr txBox="1">
            <a:spLocks noGrp="1"/>
          </p:cNvSpPr>
          <p:nvPr>
            <p:ph type="sldNum" idx="12"/>
          </p:nvPr>
        </p:nvSpPr>
        <p:spPr>
          <a:xfrm>
            <a:off x="8556791" y="4749850"/>
            <a:ext cx="548699" cy="393600"/>
          </a:xfrm>
          <a:prstGeom prst="rect">
            <a:avLst/>
          </a:prstGeom>
          <a:noFill/>
          <a:ln>
            <a:noFill/>
          </a:ln>
        </p:spPr>
        <p:txBody>
          <a:bodyPr lIns="91425" tIns="91425" rIns="91425" bIns="91425" anchor="ctr" anchorCtr="0">
            <a:noAutofit/>
          </a:bodyPr>
          <a:lstStyle/>
          <a:p>
            <a:pPr algn="r">
              <a:spcBef>
                <a:spcPts val="0"/>
              </a:spcBef>
              <a:buNone/>
            </a:pPr>
            <a:fld id="{00000000-1234-1234-1234-123412341234}" type="slidenum">
              <a:rPr lang="en-GB" sz="1300">
                <a:solidFill>
                  <a:schemeClr val="dk1"/>
                </a:solidFill>
              </a:rPr>
              <a:t>‹#›</a:t>
            </a:fld>
            <a:endParaRPr lang="en-GB" sz="1300">
              <a:solidFill>
                <a:schemeClr val="dk1"/>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9"/>
        <p:cNvGrpSpPr/>
        <p:nvPr/>
      </p:nvGrpSpPr>
      <p:grpSpPr>
        <a:xfrm>
          <a:off x="0" y="0"/>
          <a:ext cx="0" cy="0"/>
          <a:chOff x="0" y="0"/>
          <a:chExt cx="0" cy="0"/>
        </a:xfrm>
      </p:grpSpPr>
      <p:pic>
        <p:nvPicPr>
          <p:cNvPr id="30" name="Shape 30"/>
          <p:cNvPicPr preferRelativeResize="0"/>
          <p:nvPr/>
        </p:nvPicPr>
        <p:blipFill>
          <a:blip r:embed="rId3">
            <a:alphaModFix/>
          </a:blip>
          <a:stretch>
            <a:fillRect/>
          </a:stretch>
        </p:blipFill>
        <p:spPr>
          <a:xfrm>
            <a:off x="698224" y="1020900"/>
            <a:ext cx="2228849" cy="2228849"/>
          </a:xfrm>
          <a:prstGeom prst="rect">
            <a:avLst/>
          </a:prstGeom>
          <a:noFill/>
          <a:ln>
            <a:noFill/>
          </a:ln>
        </p:spPr>
      </p:pic>
      <p:sp>
        <p:nvSpPr>
          <p:cNvPr id="31" name="Shape 31"/>
          <p:cNvSpPr txBox="1"/>
          <p:nvPr/>
        </p:nvSpPr>
        <p:spPr>
          <a:xfrm>
            <a:off x="3151125" y="1220300"/>
            <a:ext cx="4591200" cy="803699"/>
          </a:xfrm>
          <a:prstGeom prst="rect">
            <a:avLst/>
          </a:prstGeom>
          <a:noFill/>
          <a:ln>
            <a:noFill/>
          </a:ln>
        </p:spPr>
        <p:txBody>
          <a:bodyPr lIns="91425" tIns="91425" rIns="91425" bIns="91425" anchor="t" anchorCtr="0">
            <a:noAutofit/>
          </a:bodyPr>
          <a:lstStyle/>
          <a:p>
            <a:pPr lvl="0" rtl="0">
              <a:spcBef>
                <a:spcPts val="0"/>
              </a:spcBef>
              <a:buNone/>
            </a:pPr>
            <a:r>
              <a:rPr lang="en-GB" sz="3600">
                <a:solidFill>
                  <a:srgbClr val="666666"/>
                </a:solidFill>
                <a:latin typeface="Raleway"/>
                <a:ea typeface="Raleway"/>
                <a:cs typeface="Raleway"/>
                <a:sym typeface="Raleway"/>
              </a:rPr>
              <a:t>Caro Ryan</a:t>
            </a:r>
          </a:p>
        </p:txBody>
      </p:sp>
      <p:sp>
        <p:nvSpPr>
          <p:cNvPr id="32" name="Shape 32"/>
          <p:cNvSpPr txBox="1"/>
          <p:nvPr/>
        </p:nvSpPr>
        <p:spPr>
          <a:xfrm>
            <a:off x="3172425" y="2083525"/>
            <a:ext cx="4895999" cy="1257299"/>
          </a:xfrm>
          <a:prstGeom prst="rect">
            <a:avLst/>
          </a:prstGeom>
          <a:noFill/>
          <a:ln>
            <a:noFill/>
          </a:ln>
        </p:spPr>
        <p:txBody>
          <a:bodyPr lIns="91425" tIns="91425" rIns="91425" bIns="91425" anchor="ctr" anchorCtr="0">
            <a:noAutofit/>
          </a:bodyPr>
          <a:lstStyle/>
          <a:p>
            <a:pPr lvl="0" rtl="0">
              <a:spcBef>
                <a:spcPts val="0"/>
              </a:spcBef>
              <a:buNone/>
            </a:pPr>
            <a:r>
              <a:rPr lang="en-GB" sz="2400">
                <a:solidFill>
                  <a:srgbClr val="B7B7B7"/>
                </a:solidFill>
                <a:latin typeface="Raleway"/>
                <a:ea typeface="Raleway"/>
                <a:cs typeface="Raleway"/>
                <a:sym typeface="Raleway"/>
              </a:rPr>
              <a:t>lotsafreshair.com</a:t>
            </a:r>
          </a:p>
          <a:p>
            <a:pPr lvl="0" rtl="0">
              <a:spcBef>
                <a:spcPts val="0"/>
              </a:spcBef>
              <a:buNone/>
            </a:pPr>
            <a:r>
              <a:rPr lang="en-GB" sz="2400">
                <a:solidFill>
                  <a:srgbClr val="B7B7B7"/>
                </a:solidFill>
                <a:latin typeface="Raleway"/>
                <a:ea typeface="Raleway"/>
                <a:cs typeface="Raleway"/>
                <a:sym typeface="Raleway"/>
              </a:rPr>
              <a:t>youtube.com/lotsafreshair</a:t>
            </a:r>
          </a:p>
          <a:p>
            <a:pPr lvl="0" rtl="0">
              <a:spcBef>
                <a:spcPts val="0"/>
              </a:spcBef>
              <a:buNone/>
            </a:pPr>
            <a:r>
              <a:rPr lang="en-GB" sz="2400">
                <a:solidFill>
                  <a:srgbClr val="B7B7B7"/>
                </a:solidFill>
                <a:latin typeface="Raleway"/>
                <a:ea typeface="Raleway"/>
                <a:cs typeface="Raleway"/>
                <a:sym typeface="Raleway"/>
              </a:rPr>
              <a:t>@lotsafreshair</a:t>
            </a:r>
          </a:p>
        </p:txBody>
      </p:sp>
      <p:cxnSp>
        <p:nvCxnSpPr>
          <p:cNvPr id="33" name="Shape 33"/>
          <p:cNvCxnSpPr/>
          <p:nvPr/>
        </p:nvCxnSpPr>
        <p:spPr>
          <a:xfrm>
            <a:off x="3172425" y="1854425"/>
            <a:ext cx="4548599" cy="11699"/>
          </a:xfrm>
          <a:prstGeom prst="straightConnector1">
            <a:avLst/>
          </a:prstGeom>
          <a:noFill/>
          <a:ln w="19050" cap="flat" cmpd="sng">
            <a:solidFill>
              <a:schemeClr val="dk2"/>
            </a:solidFill>
            <a:prstDash val="solid"/>
            <a:round/>
            <a:headEnd type="none" w="lg" len="lg"/>
            <a:tailEnd type="none" w="lg" len="lg"/>
          </a:ln>
        </p:spPr>
      </p:cxnSp>
      <p:sp>
        <p:nvSpPr>
          <p:cNvPr id="34" name="Shape 34"/>
          <p:cNvSpPr txBox="1"/>
          <p:nvPr/>
        </p:nvSpPr>
        <p:spPr>
          <a:xfrm>
            <a:off x="3172425" y="3639850"/>
            <a:ext cx="4895999" cy="1257299"/>
          </a:xfrm>
          <a:prstGeom prst="rect">
            <a:avLst/>
          </a:prstGeom>
          <a:noFill/>
          <a:ln>
            <a:noFill/>
          </a:ln>
        </p:spPr>
        <p:txBody>
          <a:bodyPr lIns="91425" tIns="91425" rIns="91425" bIns="91425" anchor="ctr" anchorCtr="0">
            <a:noAutofit/>
          </a:bodyPr>
          <a:lstStyle/>
          <a:p>
            <a:pPr lvl="0" rtl="0">
              <a:spcBef>
                <a:spcPts val="0"/>
              </a:spcBef>
              <a:buNone/>
            </a:pPr>
            <a:r>
              <a:rPr lang="en-GB">
                <a:solidFill>
                  <a:schemeClr val="dk2"/>
                </a:solidFill>
                <a:latin typeface="Raleway"/>
                <a:ea typeface="Raleway"/>
                <a:cs typeface="Raleway"/>
                <a:sym typeface="Raleway"/>
              </a:rPr>
              <a:t>Member of:</a:t>
            </a:r>
          </a:p>
          <a:p>
            <a:pPr marL="457200" lvl="0" indent="-228600" rtl="0">
              <a:spcBef>
                <a:spcPts val="0"/>
              </a:spcBef>
              <a:buClr>
                <a:schemeClr val="dk2"/>
              </a:buClr>
              <a:buFont typeface="Raleway"/>
              <a:buChar char="❖"/>
            </a:pPr>
            <a:r>
              <a:rPr lang="en-GB">
                <a:solidFill>
                  <a:schemeClr val="dk2"/>
                </a:solidFill>
                <a:latin typeface="Raleway"/>
                <a:ea typeface="Raleway"/>
                <a:cs typeface="Raleway"/>
                <a:sym typeface="Raleway"/>
              </a:rPr>
              <a:t>Bushwalkers Wilderness Rescue Squad</a:t>
            </a:r>
          </a:p>
          <a:p>
            <a:pPr marL="457200" lvl="0" indent="-228600" rtl="0">
              <a:spcBef>
                <a:spcPts val="0"/>
              </a:spcBef>
              <a:buClr>
                <a:schemeClr val="dk2"/>
              </a:buClr>
              <a:buFont typeface="Raleway"/>
              <a:buChar char="❖"/>
            </a:pPr>
            <a:r>
              <a:rPr lang="en-GB">
                <a:solidFill>
                  <a:schemeClr val="dk2"/>
                </a:solidFill>
                <a:latin typeface="Raleway"/>
                <a:ea typeface="Raleway"/>
                <a:cs typeface="Raleway"/>
                <a:sym typeface="Raleway"/>
              </a:rPr>
              <a:t>Sydney Bush Walkers Club</a:t>
            </a:r>
          </a:p>
          <a:p>
            <a:pPr marL="457200" lvl="0" indent="-228600" rtl="0">
              <a:spcBef>
                <a:spcPts val="0"/>
              </a:spcBef>
              <a:buClr>
                <a:schemeClr val="dk2"/>
              </a:buClr>
              <a:buFont typeface="Raleway"/>
              <a:buChar char="❖"/>
            </a:pPr>
            <a:r>
              <a:rPr lang="en-GB">
                <a:solidFill>
                  <a:schemeClr val="dk2"/>
                </a:solidFill>
                <a:latin typeface="Raleway"/>
                <a:ea typeface="Raleway"/>
                <a:cs typeface="Raleway"/>
                <a:sym typeface="Raleway"/>
              </a:rPr>
              <a:t>NPA</a:t>
            </a: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Shape 89"/>
          <p:cNvPicPr preferRelativeResize="0"/>
          <p:nvPr/>
        </p:nvPicPr>
        <p:blipFill>
          <a:blip r:embed="rId3">
            <a:alphaModFix/>
          </a:blip>
          <a:stretch>
            <a:fillRect/>
          </a:stretch>
        </p:blipFill>
        <p:spPr>
          <a:xfrm>
            <a:off x="812650" y="862149"/>
            <a:ext cx="7847850" cy="3164074"/>
          </a:xfrm>
          <a:prstGeom prst="rect">
            <a:avLst/>
          </a:prstGeom>
          <a:noFill/>
          <a:ln>
            <a:noFill/>
          </a:ln>
        </p:spPr>
      </p:pic>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Shape 94"/>
          <p:cNvPicPr preferRelativeResize="0"/>
          <p:nvPr/>
        </p:nvPicPr>
        <p:blipFill>
          <a:blip r:embed="rId3">
            <a:alphaModFix/>
          </a:blip>
          <a:stretch>
            <a:fillRect/>
          </a:stretch>
        </p:blipFill>
        <p:spPr>
          <a:xfrm>
            <a:off x="576075" y="1110651"/>
            <a:ext cx="7991850" cy="4032849"/>
          </a:xfrm>
          <a:prstGeom prst="rect">
            <a:avLst/>
          </a:prstGeom>
          <a:noFill/>
          <a:ln>
            <a:noFill/>
          </a:ln>
        </p:spPr>
      </p:pic>
      <p:sp>
        <p:nvSpPr>
          <p:cNvPr id="95" name="Shape 95"/>
          <p:cNvSpPr txBox="1"/>
          <p:nvPr/>
        </p:nvSpPr>
        <p:spPr>
          <a:xfrm>
            <a:off x="-59925" y="159700"/>
            <a:ext cx="9144000" cy="803699"/>
          </a:xfrm>
          <a:prstGeom prst="rect">
            <a:avLst/>
          </a:prstGeom>
          <a:noFill/>
          <a:ln>
            <a:noFill/>
          </a:ln>
        </p:spPr>
        <p:txBody>
          <a:bodyPr lIns="91425" tIns="91425" rIns="91425" bIns="91425" anchor="t" anchorCtr="0">
            <a:noAutofit/>
          </a:bodyPr>
          <a:lstStyle/>
          <a:p>
            <a:pPr lvl="0" algn="ctr" rtl="0">
              <a:spcBef>
                <a:spcPts val="0"/>
              </a:spcBef>
              <a:buNone/>
            </a:pPr>
            <a:r>
              <a:rPr lang="en-GB" sz="4800">
                <a:solidFill>
                  <a:srgbClr val="666666"/>
                </a:solidFill>
              </a:rPr>
              <a:t>2009</a:t>
            </a:r>
          </a:p>
        </p:txBody>
      </p:sp>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Shape 100"/>
          <p:cNvSpPr txBox="1"/>
          <p:nvPr/>
        </p:nvSpPr>
        <p:spPr>
          <a:xfrm>
            <a:off x="421775" y="1082250"/>
            <a:ext cx="8260799" cy="3817500"/>
          </a:xfrm>
          <a:prstGeom prst="rect">
            <a:avLst/>
          </a:prstGeom>
          <a:noFill/>
          <a:ln>
            <a:noFill/>
          </a:ln>
        </p:spPr>
        <p:txBody>
          <a:bodyPr lIns="91425" tIns="91425" rIns="91425" bIns="91425" anchor="t" anchorCtr="0">
            <a:noAutofit/>
          </a:bodyPr>
          <a:lstStyle/>
          <a:p>
            <a:pPr marL="457200" lvl="0" indent="-381000" rtl="0">
              <a:spcBef>
                <a:spcPts val="0"/>
              </a:spcBef>
              <a:buSzPct val="100000"/>
              <a:buChar char="●"/>
            </a:pPr>
            <a:r>
              <a:rPr lang="en-GB" sz="2400"/>
              <a:t>Professionally produced (Design, UX/Navigation, SEO)</a:t>
            </a:r>
          </a:p>
          <a:p>
            <a:pPr marL="457200" lvl="0" indent="-381000" rtl="0">
              <a:spcBef>
                <a:spcPts val="0"/>
              </a:spcBef>
              <a:buSzPct val="100000"/>
              <a:buChar char="●"/>
            </a:pPr>
            <a:r>
              <a:rPr lang="en-GB" sz="2400"/>
              <a:t>Brand</a:t>
            </a:r>
          </a:p>
          <a:p>
            <a:pPr marL="457200" lvl="0" indent="-381000" rtl="0">
              <a:spcBef>
                <a:spcPts val="0"/>
              </a:spcBef>
              <a:buSzPct val="100000"/>
              <a:buChar char="●"/>
            </a:pPr>
            <a:r>
              <a:rPr lang="en-GB" sz="2400"/>
              <a:t>Images (like attracts like)</a:t>
            </a:r>
          </a:p>
          <a:p>
            <a:pPr marL="457200" lvl="0" indent="-381000" rtl="0">
              <a:spcBef>
                <a:spcPts val="0"/>
              </a:spcBef>
              <a:buSzPct val="100000"/>
              <a:buChar char="●"/>
            </a:pPr>
            <a:r>
              <a:rPr lang="en-GB" sz="2400"/>
              <a:t>Emotive copy - experience based</a:t>
            </a:r>
          </a:p>
          <a:p>
            <a:pPr marL="457200" lvl="0" indent="-381000" rtl="0">
              <a:spcBef>
                <a:spcPts val="0"/>
              </a:spcBef>
              <a:buSzPct val="100000"/>
              <a:buChar char="●"/>
            </a:pPr>
            <a:r>
              <a:rPr lang="en-GB" sz="2400"/>
              <a:t>Consistent</a:t>
            </a:r>
          </a:p>
          <a:p>
            <a:pPr marL="457200" lvl="0" indent="-381000" rtl="0">
              <a:spcBef>
                <a:spcPts val="0"/>
              </a:spcBef>
              <a:buSzPct val="100000"/>
              <a:buChar char="●"/>
            </a:pPr>
            <a:r>
              <a:rPr lang="en-GB" sz="2400"/>
              <a:t>Facebook Page (795 likes as at today)</a:t>
            </a:r>
          </a:p>
          <a:p>
            <a:pPr marL="457200" lvl="0" indent="-381000" rtl="0">
              <a:spcBef>
                <a:spcPts val="0"/>
              </a:spcBef>
              <a:buSzPct val="100000"/>
              <a:buChar char="●"/>
            </a:pPr>
            <a:r>
              <a:rPr lang="en-GB" sz="2400"/>
              <a:t>Niches : Tiggers, Women</a:t>
            </a:r>
          </a:p>
          <a:p>
            <a:pPr marL="457200" lvl="0" indent="-381000" rtl="0">
              <a:spcBef>
                <a:spcPts val="0"/>
              </a:spcBef>
              <a:buSzPct val="100000"/>
              <a:buChar char="●"/>
            </a:pPr>
            <a:r>
              <a:rPr lang="en-GB" sz="2400"/>
              <a:t>Made it easier to join - Centennial Park Training</a:t>
            </a:r>
          </a:p>
          <a:p>
            <a:pPr marL="457200" lvl="0" indent="-381000" rtl="0">
              <a:spcBef>
                <a:spcPts val="0"/>
              </a:spcBef>
              <a:buSzPct val="100000"/>
              <a:buChar char="●"/>
            </a:pPr>
            <a:r>
              <a:rPr lang="en-GB" sz="2400"/>
              <a:t>Leaders Pathway</a:t>
            </a:r>
          </a:p>
          <a:p>
            <a:pPr rtl="0">
              <a:spcBef>
                <a:spcPts val="0"/>
              </a:spcBef>
              <a:buNone/>
            </a:pPr>
            <a:endParaRPr sz="2500"/>
          </a:p>
          <a:p>
            <a:pPr>
              <a:spcBef>
                <a:spcPts val="0"/>
              </a:spcBef>
              <a:buNone/>
            </a:pPr>
            <a:endParaRPr sz="2500"/>
          </a:p>
        </p:txBody>
      </p:sp>
      <p:sp>
        <p:nvSpPr>
          <p:cNvPr id="101" name="Shape 101"/>
          <p:cNvSpPr txBox="1"/>
          <p:nvPr/>
        </p:nvSpPr>
        <p:spPr>
          <a:xfrm>
            <a:off x="660975" y="204040"/>
            <a:ext cx="9144000" cy="803699"/>
          </a:xfrm>
          <a:prstGeom prst="rect">
            <a:avLst/>
          </a:prstGeom>
          <a:noFill/>
          <a:ln>
            <a:noFill/>
          </a:ln>
        </p:spPr>
        <p:txBody>
          <a:bodyPr lIns="91425" tIns="91425" rIns="91425" bIns="91425" anchor="t" anchorCtr="0">
            <a:noAutofit/>
          </a:bodyPr>
          <a:lstStyle/>
          <a:p>
            <a:pPr lvl="0" algn="l" rtl="0">
              <a:spcBef>
                <a:spcPts val="0"/>
              </a:spcBef>
              <a:buNone/>
            </a:pPr>
            <a:r>
              <a:rPr lang="en-GB" sz="4800">
                <a:solidFill>
                  <a:srgbClr val="666666"/>
                </a:solidFill>
              </a:rPr>
              <a:t>What did we do?</a:t>
            </a:r>
          </a:p>
        </p:txBody>
      </p:sp>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Shape 106"/>
          <p:cNvPicPr preferRelativeResize="0"/>
          <p:nvPr/>
        </p:nvPicPr>
        <p:blipFill>
          <a:blip r:embed="rId3">
            <a:alphaModFix/>
          </a:blip>
          <a:stretch>
            <a:fillRect/>
          </a:stretch>
        </p:blipFill>
        <p:spPr>
          <a:xfrm>
            <a:off x="576125" y="1098601"/>
            <a:ext cx="7991850" cy="4032849"/>
          </a:xfrm>
          <a:prstGeom prst="rect">
            <a:avLst/>
          </a:prstGeom>
          <a:noFill/>
          <a:ln>
            <a:noFill/>
          </a:ln>
        </p:spPr>
      </p:pic>
      <p:sp>
        <p:nvSpPr>
          <p:cNvPr id="107" name="Shape 107"/>
          <p:cNvSpPr txBox="1"/>
          <p:nvPr/>
        </p:nvSpPr>
        <p:spPr>
          <a:xfrm>
            <a:off x="-59925" y="159700"/>
            <a:ext cx="9144000" cy="803699"/>
          </a:xfrm>
          <a:prstGeom prst="rect">
            <a:avLst/>
          </a:prstGeom>
          <a:noFill/>
          <a:ln>
            <a:noFill/>
          </a:ln>
        </p:spPr>
        <p:txBody>
          <a:bodyPr lIns="91425" tIns="91425" rIns="91425" bIns="91425" anchor="t" anchorCtr="0">
            <a:noAutofit/>
          </a:bodyPr>
          <a:lstStyle/>
          <a:p>
            <a:pPr lvl="0" algn="ctr" rtl="0">
              <a:spcBef>
                <a:spcPts val="0"/>
              </a:spcBef>
              <a:buNone/>
            </a:pPr>
            <a:r>
              <a:rPr lang="en-GB" sz="4800">
                <a:solidFill>
                  <a:srgbClr val="666666"/>
                </a:solidFill>
              </a:rPr>
              <a:t>2015</a:t>
            </a:r>
          </a:p>
        </p:txBody>
      </p:sp>
      <p:sp>
        <p:nvSpPr>
          <p:cNvPr id="108" name="Shape 108"/>
          <p:cNvSpPr txBox="1"/>
          <p:nvPr/>
        </p:nvSpPr>
        <p:spPr>
          <a:xfrm rot="-1196429">
            <a:off x="1609392" y="2553842"/>
            <a:ext cx="5925339" cy="691260"/>
          </a:xfrm>
          <a:prstGeom prst="rect">
            <a:avLst/>
          </a:prstGeom>
          <a:noFill/>
          <a:ln>
            <a:noFill/>
          </a:ln>
        </p:spPr>
        <p:txBody>
          <a:bodyPr lIns="91425" tIns="91425" rIns="91425" bIns="91425" anchor="t" anchorCtr="0">
            <a:noAutofit/>
          </a:bodyPr>
          <a:lstStyle/>
          <a:p>
            <a:pPr>
              <a:spcBef>
                <a:spcPts val="0"/>
              </a:spcBef>
              <a:buNone/>
            </a:pPr>
            <a:r>
              <a:rPr lang="en-GB" sz="4800">
                <a:solidFill>
                  <a:srgbClr val="FF0000"/>
                </a:solidFill>
                <a:latin typeface="Impact"/>
                <a:ea typeface="Impact"/>
                <a:cs typeface="Impact"/>
                <a:sym typeface="Impact"/>
              </a:rPr>
              <a:t>This is a bad website</a:t>
            </a:r>
          </a:p>
        </p:txBody>
      </p:sp>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Shape 113"/>
          <p:cNvSpPr txBox="1"/>
          <p:nvPr/>
        </p:nvSpPr>
        <p:spPr>
          <a:xfrm>
            <a:off x="0" y="2400300"/>
            <a:ext cx="9144000" cy="803699"/>
          </a:xfrm>
          <a:prstGeom prst="rect">
            <a:avLst/>
          </a:prstGeom>
          <a:noFill/>
          <a:ln>
            <a:noFill/>
          </a:ln>
        </p:spPr>
        <p:txBody>
          <a:bodyPr lIns="91425" tIns="91425" rIns="91425" bIns="91425" anchor="t" anchorCtr="0">
            <a:noAutofit/>
          </a:bodyPr>
          <a:lstStyle/>
          <a:p>
            <a:pPr lvl="0" algn="ctr" rtl="0">
              <a:spcBef>
                <a:spcPts val="0"/>
              </a:spcBef>
              <a:buNone/>
            </a:pPr>
            <a:r>
              <a:rPr lang="en-GB" sz="3600">
                <a:solidFill>
                  <a:srgbClr val="666666"/>
                </a:solidFill>
              </a:rPr>
              <a:t>Once upon a time...</a:t>
            </a:r>
          </a:p>
        </p:txBody>
      </p:sp>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Shape 118"/>
          <p:cNvPicPr preferRelativeResize="0"/>
          <p:nvPr/>
        </p:nvPicPr>
        <p:blipFill>
          <a:blip r:embed="rId3">
            <a:alphaModFix/>
          </a:blip>
          <a:stretch>
            <a:fillRect/>
          </a:stretch>
        </p:blipFill>
        <p:spPr>
          <a:xfrm>
            <a:off x="0" y="-476250"/>
            <a:ext cx="9144000" cy="6096000"/>
          </a:xfrm>
          <a:prstGeom prst="rect">
            <a:avLst/>
          </a:prstGeom>
          <a:noFill/>
          <a:ln>
            <a:noFill/>
          </a:ln>
        </p:spPr>
      </p:pic>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3" name="Shape 123"/>
          <p:cNvPicPr preferRelativeResize="0"/>
          <p:nvPr/>
        </p:nvPicPr>
        <p:blipFill>
          <a:blip r:embed="rId3">
            <a:alphaModFix/>
          </a:blip>
          <a:stretch>
            <a:fillRect/>
          </a:stretch>
        </p:blipFill>
        <p:spPr>
          <a:xfrm>
            <a:off x="2619375" y="-357187"/>
            <a:ext cx="3905249" cy="5857873"/>
          </a:xfrm>
          <a:prstGeom prst="rect">
            <a:avLst/>
          </a:prstGeom>
          <a:noFill/>
          <a:ln>
            <a:noFill/>
          </a:ln>
        </p:spPr>
      </p:pic>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Shape 128"/>
          <p:cNvSpPr txBox="1"/>
          <p:nvPr/>
        </p:nvSpPr>
        <p:spPr>
          <a:xfrm>
            <a:off x="0" y="2400300"/>
            <a:ext cx="9144000" cy="803699"/>
          </a:xfrm>
          <a:prstGeom prst="rect">
            <a:avLst/>
          </a:prstGeom>
          <a:noFill/>
          <a:ln>
            <a:noFill/>
          </a:ln>
        </p:spPr>
        <p:txBody>
          <a:bodyPr lIns="91425" tIns="91425" rIns="91425" bIns="91425" anchor="t" anchorCtr="0">
            <a:noAutofit/>
          </a:bodyPr>
          <a:lstStyle/>
          <a:p>
            <a:pPr algn="ctr">
              <a:spcBef>
                <a:spcPts val="0"/>
              </a:spcBef>
              <a:buNone/>
            </a:pPr>
            <a:r>
              <a:rPr lang="en-GB" sz="4800">
                <a:solidFill>
                  <a:srgbClr val="666666"/>
                </a:solidFill>
              </a:rPr>
              <a:t>Carne?</a:t>
            </a:r>
          </a:p>
        </p:txBody>
      </p:sp>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Shape 133"/>
          <p:cNvSpPr txBox="1"/>
          <p:nvPr/>
        </p:nvSpPr>
        <p:spPr>
          <a:xfrm>
            <a:off x="0" y="2400300"/>
            <a:ext cx="9144000" cy="803699"/>
          </a:xfrm>
          <a:prstGeom prst="rect">
            <a:avLst/>
          </a:prstGeom>
          <a:noFill/>
          <a:ln>
            <a:noFill/>
          </a:ln>
        </p:spPr>
        <p:txBody>
          <a:bodyPr lIns="91425" tIns="91425" rIns="91425" bIns="91425" anchor="t" anchorCtr="0">
            <a:noAutofit/>
          </a:bodyPr>
          <a:lstStyle/>
          <a:p>
            <a:pPr lvl="0" algn="ctr" rtl="0">
              <a:spcBef>
                <a:spcPts val="0"/>
              </a:spcBef>
              <a:buNone/>
            </a:pPr>
            <a:r>
              <a:rPr lang="en-GB" sz="4800">
                <a:solidFill>
                  <a:srgbClr val="666666"/>
                </a:solidFill>
              </a:rPr>
              <a:t>Si, carne.</a:t>
            </a:r>
          </a:p>
        </p:txBody>
      </p:sp>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Shape 138"/>
          <p:cNvSpPr txBox="1"/>
          <p:nvPr/>
        </p:nvSpPr>
        <p:spPr>
          <a:xfrm>
            <a:off x="0" y="2400300"/>
            <a:ext cx="9144000" cy="803699"/>
          </a:xfrm>
          <a:prstGeom prst="rect">
            <a:avLst/>
          </a:prstGeom>
          <a:noFill/>
          <a:ln>
            <a:noFill/>
          </a:ln>
        </p:spPr>
        <p:txBody>
          <a:bodyPr lIns="91425" tIns="91425" rIns="91425" bIns="91425" anchor="t" anchorCtr="0">
            <a:noAutofit/>
          </a:bodyPr>
          <a:lstStyle/>
          <a:p>
            <a:pPr lvl="0" algn="ctr" rtl="0">
              <a:spcBef>
                <a:spcPts val="0"/>
              </a:spcBef>
              <a:buNone/>
            </a:pPr>
            <a:r>
              <a:rPr lang="en-GB" sz="4800">
                <a:solidFill>
                  <a:srgbClr val="666666"/>
                </a:solidFill>
              </a:rPr>
              <a:t>Carne?</a:t>
            </a:r>
          </a:p>
        </p:txBody>
      </p:sp>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8"/>
        <p:cNvGrpSpPr/>
        <p:nvPr/>
      </p:nvGrpSpPr>
      <p:grpSpPr>
        <a:xfrm>
          <a:off x="0" y="0"/>
          <a:ext cx="0" cy="0"/>
          <a:chOff x="0" y="0"/>
          <a:chExt cx="0" cy="0"/>
        </a:xfrm>
      </p:grpSpPr>
      <p:sp>
        <p:nvSpPr>
          <p:cNvPr id="39" name="Shape 39"/>
          <p:cNvSpPr txBox="1"/>
          <p:nvPr/>
        </p:nvSpPr>
        <p:spPr>
          <a:xfrm>
            <a:off x="0" y="1453634"/>
            <a:ext cx="9144000" cy="1776599"/>
          </a:xfrm>
          <a:prstGeom prst="rect">
            <a:avLst/>
          </a:prstGeom>
          <a:noFill/>
          <a:ln>
            <a:noFill/>
          </a:ln>
        </p:spPr>
        <p:txBody>
          <a:bodyPr lIns="91425" tIns="91425" rIns="91425" bIns="91425" anchor="t" anchorCtr="0">
            <a:noAutofit/>
          </a:bodyPr>
          <a:lstStyle/>
          <a:p>
            <a:pPr algn="ctr" rtl="0">
              <a:spcBef>
                <a:spcPts val="0"/>
              </a:spcBef>
              <a:buNone/>
            </a:pPr>
            <a:r>
              <a:rPr lang="en-GB" sz="4800">
                <a:solidFill>
                  <a:srgbClr val="666666"/>
                </a:solidFill>
              </a:rPr>
              <a:t>Issues Facing</a:t>
            </a:r>
          </a:p>
          <a:p>
            <a:pPr lvl="0" algn="ctr" rtl="0">
              <a:spcBef>
                <a:spcPts val="0"/>
              </a:spcBef>
              <a:buNone/>
            </a:pPr>
            <a:r>
              <a:rPr lang="en-GB" sz="4800">
                <a:solidFill>
                  <a:srgbClr val="666666"/>
                </a:solidFill>
              </a:rPr>
              <a:t>Bushwalking Clubs</a:t>
            </a:r>
          </a:p>
        </p:txBody>
      </p:sp>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Shape 143"/>
          <p:cNvSpPr txBox="1"/>
          <p:nvPr/>
        </p:nvSpPr>
        <p:spPr>
          <a:xfrm>
            <a:off x="0" y="2400300"/>
            <a:ext cx="9144000" cy="803699"/>
          </a:xfrm>
          <a:prstGeom prst="rect">
            <a:avLst/>
          </a:prstGeom>
          <a:noFill/>
          <a:ln>
            <a:noFill/>
          </a:ln>
        </p:spPr>
        <p:txBody>
          <a:bodyPr lIns="91425" tIns="91425" rIns="91425" bIns="91425" anchor="t" anchorCtr="0">
            <a:noAutofit/>
          </a:bodyPr>
          <a:lstStyle/>
          <a:p>
            <a:pPr lvl="0" algn="ctr" rtl="0">
              <a:spcBef>
                <a:spcPts val="0"/>
              </a:spcBef>
              <a:buNone/>
            </a:pPr>
            <a:r>
              <a:rPr lang="en-GB" sz="4800">
                <a:solidFill>
                  <a:srgbClr val="666666"/>
                </a:solidFill>
              </a:rPr>
              <a:t>Si, carne.</a:t>
            </a:r>
          </a:p>
        </p:txBody>
      </p:sp>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Shape 148"/>
          <p:cNvSpPr txBox="1"/>
          <p:nvPr/>
        </p:nvSpPr>
        <p:spPr>
          <a:xfrm>
            <a:off x="0" y="2400300"/>
            <a:ext cx="9144000" cy="803699"/>
          </a:xfrm>
          <a:prstGeom prst="rect">
            <a:avLst/>
          </a:prstGeom>
          <a:noFill/>
          <a:ln>
            <a:noFill/>
          </a:ln>
        </p:spPr>
        <p:txBody>
          <a:bodyPr lIns="91425" tIns="91425" rIns="91425" bIns="91425" anchor="t" anchorCtr="0">
            <a:noAutofit/>
          </a:bodyPr>
          <a:lstStyle/>
          <a:p>
            <a:pPr lvl="0" algn="ctr" rtl="0">
              <a:spcBef>
                <a:spcPts val="0"/>
              </a:spcBef>
              <a:buNone/>
            </a:pPr>
            <a:r>
              <a:rPr lang="en-GB" sz="4800">
                <a:solidFill>
                  <a:srgbClr val="666666"/>
                </a:solidFill>
              </a:rPr>
              <a:t>Si, carne. :-)</a:t>
            </a:r>
          </a:p>
        </p:txBody>
      </p:sp>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Shape 153"/>
          <p:cNvSpPr txBox="1"/>
          <p:nvPr/>
        </p:nvSpPr>
        <p:spPr>
          <a:xfrm>
            <a:off x="0" y="2400300"/>
            <a:ext cx="9144000" cy="803699"/>
          </a:xfrm>
          <a:prstGeom prst="rect">
            <a:avLst/>
          </a:prstGeom>
          <a:noFill/>
          <a:ln>
            <a:noFill/>
          </a:ln>
        </p:spPr>
        <p:txBody>
          <a:bodyPr lIns="91425" tIns="91425" rIns="91425" bIns="91425" anchor="t" anchorCtr="0">
            <a:noAutofit/>
          </a:bodyPr>
          <a:lstStyle/>
          <a:p>
            <a:pPr lvl="0" algn="ctr" rtl="0">
              <a:spcBef>
                <a:spcPts val="0"/>
              </a:spcBef>
              <a:buNone/>
            </a:pPr>
            <a:r>
              <a:rPr lang="en-GB" sz="4800">
                <a:solidFill>
                  <a:srgbClr val="666666"/>
                </a:solidFill>
              </a:rPr>
              <a:t>Carne?</a:t>
            </a:r>
          </a:p>
        </p:txBody>
      </p:sp>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Shape 158"/>
          <p:cNvSpPr txBox="1"/>
          <p:nvPr/>
        </p:nvSpPr>
        <p:spPr>
          <a:xfrm>
            <a:off x="0" y="2400300"/>
            <a:ext cx="9144000" cy="803699"/>
          </a:xfrm>
          <a:prstGeom prst="rect">
            <a:avLst/>
          </a:prstGeom>
          <a:noFill/>
          <a:ln>
            <a:noFill/>
          </a:ln>
        </p:spPr>
        <p:txBody>
          <a:bodyPr lIns="91425" tIns="91425" rIns="91425" bIns="91425" anchor="t" anchorCtr="0">
            <a:noAutofit/>
          </a:bodyPr>
          <a:lstStyle/>
          <a:p>
            <a:pPr lvl="0" algn="ctr" rtl="0">
              <a:spcBef>
                <a:spcPts val="0"/>
              </a:spcBef>
              <a:buNone/>
            </a:pPr>
            <a:r>
              <a:rPr lang="en-GB" sz="4800">
                <a:solidFill>
                  <a:srgbClr val="666666"/>
                </a:solidFill>
              </a:rPr>
              <a:t>Cojones?</a:t>
            </a:r>
          </a:p>
        </p:txBody>
      </p:sp>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Shape 163"/>
          <p:cNvPicPr preferRelativeResize="0"/>
          <p:nvPr/>
        </p:nvPicPr>
        <p:blipFill>
          <a:blip r:embed="rId3">
            <a:alphaModFix/>
          </a:blip>
          <a:stretch>
            <a:fillRect/>
          </a:stretch>
        </p:blipFill>
        <p:spPr>
          <a:xfrm>
            <a:off x="1362111" y="0"/>
            <a:ext cx="6323988" cy="5143500"/>
          </a:xfrm>
          <a:prstGeom prst="rect">
            <a:avLst/>
          </a:prstGeom>
          <a:noFill/>
          <a:ln>
            <a:noFill/>
          </a:ln>
        </p:spPr>
      </p:pic>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8" name="Shape 168"/>
          <p:cNvPicPr preferRelativeResize="0"/>
          <p:nvPr/>
        </p:nvPicPr>
        <p:blipFill>
          <a:blip r:embed="rId3">
            <a:alphaModFix/>
          </a:blip>
          <a:stretch>
            <a:fillRect/>
          </a:stretch>
        </p:blipFill>
        <p:spPr>
          <a:xfrm>
            <a:off x="1362111" y="0"/>
            <a:ext cx="6323988" cy="5143500"/>
          </a:xfrm>
          <a:prstGeom prst="rect">
            <a:avLst/>
          </a:prstGeom>
          <a:noFill/>
          <a:ln>
            <a:noFill/>
          </a:ln>
        </p:spPr>
      </p:pic>
      <p:sp>
        <p:nvSpPr>
          <p:cNvPr id="169" name="Shape 169"/>
          <p:cNvSpPr/>
          <p:nvPr/>
        </p:nvSpPr>
        <p:spPr>
          <a:xfrm>
            <a:off x="4478700" y="2635900"/>
            <a:ext cx="1259700" cy="1084800"/>
          </a:xfrm>
          <a:prstGeom prst="ellipse">
            <a:avLst/>
          </a:prstGeom>
          <a:noFill/>
          <a:ln w="76200" cap="flat" cmpd="sng">
            <a:solidFill>
              <a:srgbClr val="FF0000"/>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Tree>
  </p:cSld>
  <p:clrMapOvr>
    <a:masterClrMapping/>
  </p:clrMapOvr>
  <p:transition spd="slow">
    <p:cu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Shape 174"/>
          <p:cNvPicPr preferRelativeResize="0"/>
          <p:nvPr/>
        </p:nvPicPr>
        <p:blipFill>
          <a:blip r:embed="rId3">
            <a:alphaModFix/>
          </a:blip>
          <a:stretch>
            <a:fillRect/>
          </a:stretch>
        </p:blipFill>
        <p:spPr>
          <a:xfrm>
            <a:off x="4571890" y="162775"/>
            <a:ext cx="4405709" cy="3090250"/>
          </a:xfrm>
          <a:prstGeom prst="rect">
            <a:avLst/>
          </a:prstGeom>
          <a:noFill/>
          <a:ln>
            <a:noFill/>
          </a:ln>
        </p:spPr>
      </p:pic>
      <p:pic>
        <p:nvPicPr>
          <p:cNvPr id="175" name="Shape 175"/>
          <p:cNvPicPr preferRelativeResize="0"/>
          <p:nvPr/>
        </p:nvPicPr>
        <p:blipFill>
          <a:blip r:embed="rId4">
            <a:alphaModFix/>
          </a:blip>
          <a:stretch>
            <a:fillRect/>
          </a:stretch>
        </p:blipFill>
        <p:spPr>
          <a:xfrm>
            <a:off x="148100" y="162763"/>
            <a:ext cx="4235249" cy="2927500"/>
          </a:xfrm>
          <a:prstGeom prst="rect">
            <a:avLst/>
          </a:prstGeom>
          <a:noFill/>
          <a:ln>
            <a:noFill/>
          </a:ln>
        </p:spPr>
      </p:pic>
      <p:pic>
        <p:nvPicPr>
          <p:cNvPr id="176" name="Shape 176"/>
          <p:cNvPicPr preferRelativeResize="0"/>
          <p:nvPr/>
        </p:nvPicPr>
        <p:blipFill>
          <a:blip r:embed="rId5">
            <a:alphaModFix/>
          </a:blip>
          <a:stretch>
            <a:fillRect/>
          </a:stretch>
        </p:blipFill>
        <p:spPr>
          <a:xfrm>
            <a:off x="2361725" y="2075027"/>
            <a:ext cx="4235249" cy="2947421"/>
          </a:xfrm>
          <a:prstGeom prst="rect">
            <a:avLst/>
          </a:prstGeom>
          <a:noFill/>
          <a:ln>
            <a:noFill/>
          </a:ln>
        </p:spPr>
      </p:pic>
    </p:spTree>
  </p:cSld>
  <p:clrMapOvr>
    <a:masterClrMapping/>
  </p:clrMapOvr>
  <p:transition spd="slow">
    <p:cu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Shape 181"/>
          <p:cNvPicPr preferRelativeResize="0"/>
          <p:nvPr/>
        </p:nvPicPr>
        <p:blipFill>
          <a:blip r:embed="rId3">
            <a:alphaModFix/>
          </a:blip>
          <a:stretch>
            <a:fillRect/>
          </a:stretch>
        </p:blipFill>
        <p:spPr>
          <a:xfrm>
            <a:off x="870950" y="2774711"/>
            <a:ext cx="6486224" cy="3094966"/>
          </a:xfrm>
          <a:prstGeom prst="rect">
            <a:avLst/>
          </a:prstGeom>
          <a:noFill/>
          <a:ln>
            <a:noFill/>
          </a:ln>
        </p:spPr>
      </p:pic>
      <p:pic>
        <p:nvPicPr>
          <p:cNvPr id="182" name="Shape 182"/>
          <p:cNvPicPr preferRelativeResize="0"/>
          <p:nvPr/>
        </p:nvPicPr>
        <p:blipFill>
          <a:blip r:embed="rId4">
            <a:alphaModFix/>
          </a:blip>
          <a:stretch>
            <a:fillRect/>
          </a:stretch>
        </p:blipFill>
        <p:spPr>
          <a:xfrm>
            <a:off x="4099026" y="-408242"/>
            <a:ext cx="5217773" cy="3503218"/>
          </a:xfrm>
          <a:prstGeom prst="rect">
            <a:avLst/>
          </a:prstGeom>
          <a:noFill/>
          <a:ln>
            <a:noFill/>
          </a:ln>
        </p:spPr>
      </p:pic>
      <p:pic>
        <p:nvPicPr>
          <p:cNvPr id="183" name="Shape 183"/>
          <p:cNvPicPr preferRelativeResize="0"/>
          <p:nvPr/>
        </p:nvPicPr>
        <p:blipFill>
          <a:blip r:embed="rId5">
            <a:alphaModFix/>
          </a:blip>
          <a:stretch>
            <a:fillRect/>
          </a:stretch>
        </p:blipFill>
        <p:spPr>
          <a:xfrm>
            <a:off x="0" y="0"/>
            <a:ext cx="4531170" cy="3094975"/>
          </a:xfrm>
          <a:prstGeom prst="rect">
            <a:avLst/>
          </a:prstGeom>
          <a:noFill/>
          <a:ln>
            <a:noFill/>
          </a:ln>
        </p:spPr>
      </p:pic>
      <p:pic>
        <p:nvPicPr>
          <p:cNvPr id="184" name="Shape 184"/>
          <p:cNvPicPr preferRelativeResize="0"/>
          <p:nvPr/>
        </p:nvPicPr>
        <p:blipFill>
          <a:blip r:embed="rId6">
            <a:alphaModFix/>
          </a:blip>
          <a:stretch>
            <a:fillRect/>
          </a:stretch>
        </p:blipFill>
        <p:spPr>
          <a:xfrm>
            <a:off x="4460585" y="2259400"/>
            <a:ext cx="4280889" cy="2723825"/>
          </a:xfrm>
          <a:prstGeom prst="rect">
            <a:avLst/>
          </a:prstGeom>
          <a:noFill/>
          <a:ln>
            <a:noFill/>
          </a:ln>
        </p:spPr>
      </p:pic>
    </p:spTree>
  </p:cSld>
  <p:clrMapOvr>
    <a:masterClrMapping/>
  </p:clrMapOvr>
  <p:transition spd="slow">
    <p:cu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Shape 189"/>
          <p:cNvSpPr txBox="1"/>
          <p:nvPr/>
        </p:nvSpPr>
        <p:spPr>
          <a:xfrm>
            <a:off x="-59925" y="1250125"/>
            <a:ext cx="9144000" cy="2412000"/>
          </a:xfrm>
          <a:prstGeom prst="rect">
            <a:avLst/>
          </a:prstGeom>
          <a:noFill/>
          <a:ln>
            <a:noFill/>
          </a:ln>
        </p:spPr>
        <p:txBody>
          <a:bodyPr lIns="91425" tIns="91425" rIns="91425" bIns="91425" anchor="t" anchorCtr="0">
            <a:noAutofit/>
          </a:bodyPr>
          <a:lstStyle/>
          <a:p>
            <a:pPr algn="ctr" rtl="0">
              <a:spcBef>
                <a:spcPts val="0"/>
              </a:spcBef>
              <a:buNone/>
            </a:pPr>
            <a:r>
              <a:rPr lang="en-GB" sz="4000" b="1">
                <a:solidFill>
                  <a:srgbClr val="666666"/>
                </a:solidFill>
              </a:rPr>
              <a:t>2014 World Parks Congress</a:t>
            </a:r>
          </a:p>
          <a:p>
            <a:pPr algn="ctr" rtl="0">
              <a:spcBef>
                <a:spcPts val="0"/>
              </a:spcBef>
              <a:buNone/>
            </a:pPr>
            <a:r>
              <a:rPr lang="en-GB" sz="4000" i="1">
                <a:solidFill>
                  <a:srgbClr val="666666"/>
                </a:solidFill>
              </a:rPr>
              <a:t>Solutions for Inspiring a</a:t>
            </a:r>
          </a:p>
          <a:p>
            <a:pPr lvl="0" algn="ctr" rtl="0">
              <a:spcBef>
                <a:spcPts val="0"/>
              </a:spcBef>
              <a:buNone/>
            </a:pPr>
            <a:r>
              <a:rPr lang="en-GB" sz="4000" i="1">
                <a:solidFill>
                  <a:srgbClr val="666666"/>
                </a:solidFill>
              </a:rPr>
              <a:t>New Generation</a:t>
            </a:r>
          </a:p>
        </p:txBody>
      </p:sp>
    </p:spTree>
  </p:cSld>
  <p:clrMapOvr>
    <a:masterClrMapping/>
  </p:clrMapOvr>
  <p:transition spd="slow">
    <p:cu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Shape 194"/>
          <p:cNvSpPr txBox="1"/>
          <p:nvPr/>
        </p:nvSpPr>
        <p:spPr>
          <a:xfrm>
            <a:off x="1737150" y="1898380"/>
            <a:ext cx="5669699" cy="803699"/>
          </a:xfrm>
          <a:prstGeom prst="rect">
            <a:avLst/>
          </a:prstGeom>
          <a:noFill/>
          <a:ln>
            <a:noFill/>
          </a:ln>
        </p:spPr>
        <p:txBody>
          <a:bodyPr lIns="91425" tIns="91425" rIns="91425" bIns="91425" anchor="t" anchorCtr="0">
            <a:noAutofit/>
          </a:bodyPr>
          <a:lstStyle/>
          <a:p>
            <a:pPr marL="457200" lvl="0" indent="-533400" algn="ctr" rtl="0">
              <a:spcBef>
                <a:spcPts val="0"/>
              </a:spcBef>
              <a:buClr>
                <a:srgbClr val="666666"/>
              </a:buClr>
              <a:buSzPct val="100000"/>
              <a:buAutoNum type="arabicPeriod"/>
            </a:pPr>
            <a:r>
              <a:rPr lang="en-GB" sz="4800">
                <a:solidFill>
                  <a:srgbClr val="666666"/>
                </a:solidFill>
              </a:rPr>
              <a:t>Find &amp; share the fun in nature</a:t>
            </a:r>
          </a:p>
        </p:txBody>
      </p:sp>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44" name="Shape 44"/>
          <p:cNvPicPr preferRelativeResize="0"/>
          <p:nvPr/>
        </p:nvPicPr>
        <p:blipFill>
          <a:blip r:embed="rId3">
            <a:alphaModFix/>
          </a:blip>
          <a:stretch>
            <a:fillRect/>
          </a:stretch>
        </p:blipFill>
        <p:spPr>
          <a:xfrm>
            <a:off x="771424" y="1621286"/>
            <a:ext cx="7132350" cy="1900925"/>
          </a:xfrm>
          <a:prstGeom prst="rect">
            <a:avLst/>
          </a:prstGeom>
          <a:noFill/>
          <a:ln>
            <a:noFill/>
          </a:ln>
        </p:spPr>
      </p:pic>
      <p:sp>
        <p:nvSpPr>
          <p:cNvPr id="45" name="Shape 45"/>
          <p:cNvSpPr txBox="1"/>
          <p:nvPr/>
        </p:nvSpPr>
        <p:spPr>
          <a:xfrm>
            <a:off x="0" y="301492"/>
            <a:ext cx="9144000" cy="803699"/>
          </a:xfrm>
          <a:prstGeom prst="rect">
            <a:avLst/>
          </a:prstGeom>
          <a:noFill/>
          <a:ln>
            <a:noFill/>
          </a:ln>
        </p:spPr>
        <p:txBody>
          <a:bodyPr lIns="91425" tIns="91425" rIns="91425" bIns="91425" anchor="t" anchorCtr="0">
            <a:noAutofit/>
          </a:bodyPr>
          <a:lstStyle/>
          <a:p>
            <a:pPr lvl="0" algn="ctr" rtl="0">
              <a:spcBef>
                <a:spcPts val="0"/>
              </a:spcBef>
              <a:buNone/>
            </a:pPr>
            <a:r>
              <a:rPr lang="en-GB" sz="4800">
                <a:solidFill>
                  <a:srgbClr val="666666"/>
                </a:solidFill>
              </a:rPr>
              <a:t>Are clubs relevant?</a:t>
            </a:r>
          </a:p>
        </p:txBody>
      </p:sp>
    </p:spTree>
  </p:cSld>
  <p:clrMapOvr>
    <a:masterClrMapping/>
  </p:clrMapOvr>
  <p:transition spd="slow">
    <p:cu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Shape 199"/>
          <p:cNvPicPr preferRelativeResize="0"/>
          <p:nvPr/>
        </p:nvPicPr>
        <p:blipFill>
          <a:blip r:embed="rId3">
            <a:alphaModFix/>
          </a:blip>
          <a:stretch>
            <a:fillRect/>
          </a:stretch>
        </p:blipFill>
        <p:spPr>
          <a:xfrm>
            <a:off x="0" y="693949"/>
            <a:ext cx="9144000" cy="3979250"/>
          </a:xfrm>
          <a:prstGeom prst="rect">
            <a:avLst/>
          </a:prstGeom>
          <a:noFill/>
          <a:ln>
            <a:noFill/>
          </a:ln>
        </p:spPr>
      </p:pic>
      <p:sp>
        <p:nvSpPr>
          <p:cNvPr id="200" name="Shape 200"/>
          <p:cNvSpPr txBox="1"/>
          <p:nvPr/>
        </p:nvSpPr>
        <p:spPr>
          <a:xfrm>
            <a:off x="4846400" y="736000"/>
            <a:ext cx="4106999" cy="1752899"/>
          </a:xfrm>
          <a:prstGeom prst="rect">
            <a:avLst/>
          </a:prstGeom>
          <a:noFill/>
          <a:ln>
            <a:noFill/>
          </a:ln>
        </p:spPr>
        <p:txBody>
          <a:bodyPr lIns="91425" tIns="91425" rIns="91425" bIns="91425" anchor="ctr" anchorCtr="0">
            <a:noAutofit/>
          </a:bodyPr>
          <a:lstStyle/>
          <a:p>
            <a:pPr lvl="0" algn="r" rtl="0">
              <a:spcBef>
                <a:spcPts val="0"/>
              </a:spcBef>
              <a:buNone/>
            </a:pPr>
            <a:r>
              <a:rPr lang="en-GB" sz="2400">
                <a:solidFill>
                  <a:srgbClr val="FFFFFF"/>
                </a:solidFill>
              </a:rPr>
              <a:t>And enable young people to engage with nature on their own terms, creatively and unconditionally.</a:t>
            </a:r>
          </a:p>
        </p:txBody>
      </p:sp>
    </p:spTree>
  </p:cSld>
  <p:clrMapOvr>
    <a:masterClrMapping/>
  </p:clrMapOvr>
  <p:transition spd="slow">
    <p:cu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05" name="Shape 205"/>
          <p:cNvPicPr preferRelativeResize="0"/>
          <p:nvPr/>
        </p:nvPicPr>
        <p:blipFill>
          <a:blip r:embed="rId3">
            <a:alphaModFix/>
          </a:blip>
          <a:stretch>
            <a:fillRect/>
          </a:stretch>
        </p:blipFill>
        <p:spPr>
          <a:xfrm>
            <a:off x="152387" y="1352550"/>
            <a:ext cx="8867775" cy="3790950"/>
          </a:xfrm>
          <a:prstGeom prst="rect">
            <a:avLst/>
          </a:prstGeom>
          <a:noFill/>
          <a:ln>
            <a:noFill/>
          </a:ln>
        </p:spPr>
      </p:pic>
      <p:sp>
        <p:nvSpPr>
          <p:cNvPr id="206" name="Shape 206"/>
          <p:cNvSpPr txBox="1"/>
          <p:nvPr/>
        </p:nvSpPr>
        <p:spPr>
          <a:xfrm>
            <a:off x="0" y="0"/>
            <a:ext cx="8965500" cy="1568699"/>
          </a:xfrm>
          <a:prstGeom prst="rect">
            <a:avLst/>
          </a:prstGeom>
          <a:noFill/>
          <a:ln>
            <a:noFill/>
          </a:ln>
        </p:spPr>
        <p:txBody>
          <a:bodyPr lIns="91425" tIns="91425" rIns="91425" bIns="91425" anchor="ctr" anchorCtr="0">
            <a:noAutofit/>
          </a:bodyPr>
          <a:lstStyle/>
          <a:p>
            <a:pPr algn="ctr" rtl="0">
              <a:spcBef>
                <a:spcPts val="0"/>
              </a:spcBef>
              <a:buNone/>
            </a:pPr>
            <a:r>
              <a:rPr lang="en-GB" sz="3600">
                <a:solidFill>
                  <a:schemeClr val="dk2"/>
                </a:solidFill>
              </a:rPr>
              <a:t>2. We must bring Children </a:t>
            </a:r>
          </a:p>
          <a:p>
            <a:pPr lvl="0" algn="ctr" rtl="0">
              <a:spcBef>
                <a:spcPts val="0"/>
              </a:spcBef>
              <a:buNone/>
            </a:pPr>
            <a:r>
              <a:rPr lang="en-GB" sz="3600">
                <a:solidFill>
                  <a:schemeClr val="dk2"/>
                </a:solidFill>
              </a:rPr>
              <a:t>into nature at an early age.</a:t>
            </a:r>
          </a:p>
        </p:txBody>
      </p:sp>
    </p:spTree>
  </p:cSld>
  <p:clrMapOvr>
    <a:masterClrMapping/>
  </p:clrMapOvr>
  <p:transition spd="slow">
    <p:cu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Shape 211"/>
          <p:cNvSpPr txBox="1"/>
          <p:nvPr/>
        </p:nvSpPr>
        <p:spPr>
          <a:xfrm>
            <a:off x="12" y="0"/>
            <a:ext cx="9144000" cy="1785000"/>
          </a:xfrm>
          <a:prstGeom prst="rect">
            <a:avLst/>
          </a:prstGeom>
          <a:noFill/>
          <a:ln>
            <a:noFill/>
          </a:ln>
        </p:spPr>
        <p:txBody>
          <a:bodyPr lIns="91425" tIns="91425" rIns="91425" bIns="91425" anchor="ctr" anchorCtr="0">
            <a:noAutofit/>
          </a:bodyPr>
          <a:lstStyle/>
          <a:p>
            <a:pPr lvl="0" algn="ctr" rtl="0">
              <a:spcBef>
                <a:spcPts val="0"/>
              </a:spcBef>
              <a:buNone/>
            </a:pPr>
            <a:r>
              <a:rPr lang="en-GB" sz="3600">
                <a:solidFill>
                  <a:schemeClr val="dk2"/>
                </a:solidFill>
              </a:rPr>
              <a:t>3. We must embrace technology as a means to connect young people and nature.</a:t>
            </a:r>
          </a:p>
        </p:txBody>
      </p:sp>
      <p:pic>
        <p:nvPicPr>
          <p:cNvPr id="212" name="Shape 212"/>
          <p:cNvPicPr preferRelativeResize="0"/>
          <p:nvPr/>
        </p:nvPicPr>
        <p:blipFill>
          <a:blip r:embed="rId3">
            <a:alphaModFix/>
          </a:blip>
          <a:stretch>
            <a:fillRect/>
          </a:stretch>
        </p:blipFill>
        <p:spPr>
          <a:xfrm>
            <a:off x="138100" y="1564071"/>
            <a:ext cx="8867775" cy="3790950"/>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7" name="Shape 217"/>
          <p:cNvPicPr preferRelativeResize="0"/>
          <p:nvPr/>
        </p:nvPicPr>
        <p:blipFill>
          <a:blip r:embed="rId3">
            <a:alphaModFix/>
          </a:blip>
          <a:stretch>
            <a:fillRect/>
          </a:stretch>
        </p:blipFill>
        <p:spPr>
          <a:xfrm>
            <a:off x="1058275" y="0"/>
            <a:ext cx="7027455" cy="5143499"/>
          </a:xfrm>
          <a:prstGeom prst="rect">
            <a:avLst/>
          </a:prstGeom>
          <a:noFill/>
          <a:ln>
            <a:noFill/>
          </a:ln>
        </p:spPr>
      </p:pic>
    </p:spTree>
  </p:cSld>
  <p:clrMapOvr>
    <a:masterClrMapping/>
  </p:clrMapOvr>
  <p:transition spd="slow">
    <p:cu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Shape 222"/>
          <p:cNvPicPr preferRelativeResize="0"/>
          <p:nvPr/>
        </p:nvPicPr>
        <p:blipFill>
          <a:blip r:embed="rId3">
            <a:alphaModFix/>
          </a:blip>
          <a:stretch>
            <a:fillRect/>
          </a:stretch>
        </p:blipFill>
        <p:spPr>
          <a:xfrm>
            <a:off x="576125" y="1098601"/>
            <a:ext cx="7991850" cy="4032849"/>
          </a:xfrm>
          <a:prstGeom prst="rect">
            <a:avLst/>
          </a:prstGeom>
          <a:noFill/>
          <a:ln>
            <a:noFill/>
          </a:ln>
        </p:spPr>
      </p:pic>
      <p:sp>
        <p:nvSpPr>
          <p:cNvPr id="223" name="Shape 223"/>
          <p:cNvSpPr txBox="1"/>
          <p:nvPr/>
        </p:nvSpPr>
        <p:spPr>
          <a:xfrm>
            <a:off x="-59925" y="159700"/>
            <a:ext cx="9144000" cy="803699"/>
          </a:xfrm>
          <a:prstGeom prst="rect">
            <a:avLst/>
          </a:prstGeom>
          <a:noFill/>
          <a:ln>
            <a:noFill/>
          </a:ln>
        </p:spPr>
        <p:txBody>
          <a:bodyPr lIns="91425" tIns="91425" rIns="91425" bIns="91425" anchor="t" anchorCtr="0">
            <a:noAutofit/>
          </a:bodyPr>
          <a:lstStyle/>
          <a:p>
            <a:pPr lvl="0" algn="ctr" rtl="0">
              <a:spcBef>
                <a:spcPts val="0"/>
              </a:spcBef>
              <a:buNone/>
            </a:pPr>
            <a:r>
              <a:rPr lang="en-GB" sz="4800">
                <a:solidFill>
                  <a:srgbClr val="666666"/>
                </a:solidFill>
              </a:rPr>
              <a:t>2015</a:t>
            </a:r>
          </a:p>
        </p:txBody>
      </p:sp>
      <p:sp>
        <p:nvSpPr>
          <p:cNvPr id="224" name="Shape 224"/>
          <p:cNvSpPr txBox="1"/>
          <p:nvPr/>
        </p:nvSpPr>
        <p:spPr>
          <a:xfrm rot="-1196429">
            <a:off x="1609392" y="2553842"/>
            <a:ext cx="5925339" cy="691260"/>
          </a:xfrm>
          <a:prstGeom prst="rect">
            <a:avLst/>
          </a:prstGeom>
          <a:noFill/>
          <a:ln>
            <a:noFill/>
          </a:ln>
        </p:spPr>
        <p:txBody>
          <a:bodyPr lIns="91425" tIns="91425" rIns="91425" bIns="91425" anchor="t" anchorCtr="0">
            <a:noAutofit/>
          </a:bodyPr>
          <a:lstStyle/>
          <a:p>
            <a:pPr lvl="0" rtl="0">
              <a:spcBef>
                <a:spcPts val="0"/>
              </a:spcBef>
              <a:buNone/>
            </a:pPr>
            <a:r>
              <a:rPr lang="en-GB" sz="4800">
                <a:solidFill>
                  <a:srgbClr val="FF0000"/>
                </a:solidFill>
                <a:latin typeface="Impact"/>
                <a:ea typeface="Impact"/>
                <a:cs typeface="Impact"/>
                <a:sym typeface="Impact"/>
              </a:rPr>
              <a:t>This is a bad website</a:t>
            </a:r>
          </a:p>
        </p:txBody>
      </p:sp>
    </p:spTree>
  </p:cSld>
  <p:clrMapOvr>
    <a:masterClrMapping/>
  </p:clrMapOvr>
  <p:transition spd="slow">
    <p:cu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229" name="Shape 229"/>
          <p:cNvPicPr preferRelativeResize="0"/>
          <p:nvPr/>
        </p:nvPicPr>
        <p:blipFill>
          <a:blip r:embed="rId3">
            <a:alphaModFix/>
          </a:blip>
          <a:stretch>
            <a:fillRect/>
          </a:stretch>
        </p:blipFill>
        <p:spPr>
          <a:xfrm>
            <a:off x="686808" y="0"/>
            <a:ext cx="8062784" cy="5143500"/>
          </a:xfrm>
          <a:prstGeom prst="rect">
            <a:avLst/>
          </a:prstGeom>
          <a:noFill/>
          <a:ln>
            <a:noFill/>
          </a:ln>
        </p:spPr>
      </p:pic>
    </p:spTree>
  </p:cSld>
  <p:clrMapOvr>
    <a:masterClrMapping/>
  </p:clrMapOvr>
  <p:transition spd="slow">
    <p:cu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Shape 234"/>
          <p:cNvPicPr preferRelativeResize="0"/>
          <p:nvPr/>
        </p:nvPicPr>
        <p:blipFill>
          <a:blip r:embed="rId3">
            <a:alphaModFix/>
          </a:blip>
          <a:stretch>
            <a:fillRect/>
          </a:stretch>
        </p:blipFill>
        <p:spPr>
          <a:xfrm>
            <a:off x="695894" y="0"/>
            <a:ext cx="7991409" cy="5143499"/>
          </a:xfrm>
          <a:prstGeom prst="rect">
            <a:avLst/>
          </a:prstGeom>
          <a:noFill/>
          <a:ln>
            <a:noFill/>
          </a:ln>
        </p:spPr>
      </p:pic>
    </p:spTree>
  </p:cSld>
  <p:clrMapOvr>
    <a:masterClrMapping/>
  </p:clrMapOvr>
  <p:transition spd="slow">
    <p:cu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239" name="Shape 239"/>
          <p:cNvPicPr preferRelativeResize="0"/>
          <p:nvPr/>
        </p:nvPicPr>
        <p:blipFill>
          <a:blip r:embed="rId3">
            <a:alphaModFix/>
          </a:blip>
          <a:stretch>
            <a:fillRect/>
          </a:stretch>
        </p:blipFill>
        <p:spPr>
          <a:xfrm>
            <a:off x="522583" y="0"/>
            <a:ext cx="8098834" cy="5143500"/>
          </a:xfrm>
          <a:prstGeom prst="rect">
            <a:avLst/>
          </a:prstGeom>
          <a:noFill/>
          <a:ln>
            <a:noFill/>
          </a:ln>
        </p:spPr>
      </p:pic>
    </p:spTree>
  </p:cSld>
  <p:clrMapOvr>
    <a:masterClrMapping/>
  </p:clrMapOvr>
  <p:transition spd="slow">
    <p:cu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244" name="Shape 244"/>
          <p:cNvPicPr preferRelativeResize="0"/>
          <p:nvPr/>
        </p:nvPicPr>
        <p:blipFill>
          <a:blip r:embed="rId3">
            <a:alphaModFix/>
          </a:blip>
          <a:stretch>
            <a:fillRect/>
          </a:stretch>
        </p:blipFill>
        <p:spPr>
          <a:xfrm>
            <a:off x="604588" y="0"/>
            <a:ext cx="8067722" cy="5143499"/>
          </a:xfrm>
          <a:prstGeom prst="rect">
            <a:avLst/>
          </a:prstGeom>
          <a:noFill/>
          <a:ln>
            <a:noFill/>
          </a:ln>
        </p:spPr>
      </p:pic>
    </p:spTree>
  </p:cSld>
  <p:clrMapOvr>
    <a:masterClrMapping/>
  </p:clrMapOvr>
  <p:transition spd="slow">
    <p:cu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pic>
        <p:nvPicPr>
          <p:cNvPr id="249" name="Shape 249"/>
          <p:cNvPicPr preferRelativeResize="0"/>
          <p:nvPr/>
        </p:nvPicPr>
        <p:blipFill>
          <a:blip r:embed="rId3">
            <a:alphaModFix/>
          </a:blip>
          <a:stretch>
            <a:fillRect/>
          </a:stretch>
        </p:blipFill>
        <p:spPr>
          <a:xfrm>
            <a:off x="557984" y="0"/>
            <a:ext cx="8028031" cy="5143500"/>
          </a:xfrm>
          <a:prstGeom prst="rect">
            <a:avLst/>
          </a:prstGeom>
          <a:noFill/>
          <a:ln>
            <a:noFill/>
          </a:ln>
        </p:spPr>
      </p:pic>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pic>
        <p:nvPicPr>
          <p:cNvPr id="50" name="Shape 50"/>
          <p:cNvPicPr preferRelativeResize="0"/>
          <p:nvPr/>
        </p:nvPicPr>
        <p:blipFill>
          <a:blip r:embed="rId3">
            <a:alphaModFix/>
          </a:blip>
          <a:stretch>
            <a:fillRect/>
          </a:stretch>
        </p:blipFill>
        <p:spPr>
          <a:xfrm>
            <a:off x="456833" y="1605456"/>
            <a:ext cx="7919925" cy="1150457"/>
          </a:xfrm>
          <a:prstGeom prst="rect">
            <a:avLst/>
          </a:prstGeom>
          <a:noFill/>
          <a:ln>
            <a:noFill/>
          </a:ln>
        </p:spPr>
      </p:pic>
      <p:pic>
        <p:nvPicPr>
          <p:cNvPr id="51" name="Shape 51"/>
          <p:cNvPicPr preferRelativeResize="0"/>
          <p:nvPr/>
        </p:nvPicPr>
        <p:blipFill rotWithShape="1">
          <a:blip r:embed="rId4">
            <a:alphaModFix/>
          </a:blip>
          <a:srcRect r="19322"/>
          <a:stretch/>
        </p:blipFill>
        <p:spPr>
          <a:xfrm>
            <a:off x="456826" y="453150"/>
            <a:ext cx="8256274" cy="916424"/>
          </a:xfrm>
          <a:prstGeom prst="rect">
            <a:avLst/>
          </a:prstGeom>
          <a:noFill/>
          <a:ln>
            <a:noFill/>
          </a:ln>
        </p:spPr>
      </p:pic>
      <p:pic>
        <p:nvPicPr>
          <p:cNvPr id="52" name="Shape 52"/>
          <p:cNvPicPr preferRelativeResize="0"/>
          <p:nvPr/>
        </p:nvPicPr>
        <p:blipFill>
          <a:blip r:embed="rId5">
            <a:alphaModFix/>
          </a:blip>
          <a:stretch>
            <a:fillRect/>
          </a:stretch>
        </p:blipFill>
        <p:spPr>
          <a:xfrm>
            <a:off x="456825" y="2991800"/>
            <a:ext cx="7919925" cy="1856741"/>
          </a:xfrm>
          <a:prstGeom prst="rect">
            <a:avLst/>
          </a:prstGeom>
          <a:noFill/>
          <a:ln>
            <a:noFill/>
          </a:ln>
        </p:spPr>
      </p:pic>
    </p:spTree>
  </p:cSld>
  <p:clrMapOvr>
    <a:masterClrMapping/>
  </p:clrMapOvr>
  <p:transition spd="slow">
    <p:cu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4" name="Shape 254"/>
          <p:cNvPicPr preferRelativeResize="0"/>
          <p:nvPr/>
        </p:nvPicPr>
        <p:blipFill>
          <a:blip r:embed="rId3">
            <a:alphaModFix/>
          </a:blip>
          <a:stretch>
            <a:fillRect/>
          </a:stretch>
        </p:blipFill>
        <p:spPr>
          <a:xfrm>
            <a:off x="540019" y="0"/>
            <a:ext cx="8063963" cy="5143500"/>
          </a:xfrm>
          <a:prstGeom prst="rect">
            <a:avLst/>
          </a:prstGeom>
          <a:noFill/>
          <a:ln>
            <a:noFill/>
          </a:ln>
        </p:spPr>
      </p:pic>
    </p:spTree>
  </p:cSld>
  <p:clrMapOvr>
    <a:masterClrMapping/>
  </p:clrMapOvr>
  <p:transition spd="slow">
    <p:cu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259" name="Shape 259"/>
          <p:cNvPicPr preferRelativeResize="0"/>
          <p:nvPr/>
        </p:nvPicPr>
        <p:blipFill>
          <a:blip r:embed="rId3">
            <a:alphaModFix/>
          </a:blip>
          <a:stretch>
            <a:fillRect/>
          </a:stretch>
        </p:blipFill>
        <p:spPr>
          <a:xfrm>
            <a:off x="549852" y="0"/>
            <a:ext cx="8044294" cy="5143499"/>
          </a:xfrm>
          <a:prstGeom prst="rect">
            <a:avLst/>
          </a:prstGeom>
          <a:noFill/>
          <a:ln>
            <a:noFill/>
          </a:ln>
        </p:spPr>
      </p:pic>
    </p:spTree>
  </p:cSld>
  <p:clrMapOvr>
    <a:masterClrMapping/>
  </p:clrMapOvr>
  <p:transition spd="slow">
    <p:cu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264" name="Shape 264"/>
          <p:cNvPicPr preferRelativeResize="0"/>
          <p:nvPr/>
        </p:nvPicPr>
        <p:blipFill>
          <a:blip r:embed="rId3">
            <a:alphaModFix/>
          </a:blip>
          <a:stretch>
            <a:fillRect/>
          </a:stretch>
        </p:blipFill>
        <p:spPr>
          <a:xfrm>
            <a:off x="513183" y="0"/>
            <a:ext cx="8117633" cy="5143500"/>
          </a:xfrm>
          <a:prstGeom prst="rect">
            <a:avLst/>
          </a:prstGeom>
          <a:noFill/>
          <a:ln>
            <a:noFill/>
          </a:ln>
        </p:spPr>
      </p:pic>
    </p:spTree>
  </p:cSld>
  <p:clrMapOvr>
    <a:masterClrMapping/>
  </p:clrMapOvr>
  <p:transition spd="slow">
    <p:cu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269" name="Shape 269"/>
          <p:cNvPicPr preferRelativeResize="0"/>
          <p:nvPr/>
        </p:nvPicPr>
        <p:blipFill>
          <a:blip r:embed="rId3">
            <a:alphaModFix/>
          </a:blip>
          <a:stretch>
            <a:fillRect/>
          </a:stretch>
        </p:blipFill>
        <p:spPr>
          <a:xfrm>
            <a:off x="1562100" y="808762"/>
            <a:ext cx="6019800" cy="3381375"/>
          </a:xfrm>
          <a:prstGeom prst="rect">
            <a:avLst/>
          </a:prstGeom>
          <a:noFill/>
          <a:ln>
            <a:noFill/>
          </a:ln>
        </p:spPr>
      </p:pic>
    </p:spTree>
  </p:cSld>
  <p:clrMapOvr>
    <a:masterClrMapping/>
  </p:clrMapOvr>
  <p:transition spd="slow">
    <p:cu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Shape 274"/>
          <p:cNvSpPr txBox="1"/>
          <p:nvPr/>
        </p:nvSpPr>
        <p:spPr>
          <a:xfrm>
            <a:off x="0" y="1142550"/>
            <a:ext cx="9144000" cy="2858399"/>
          </a:xfrm>
          <a:prstGeom prst="rect">
            <a:avLst/>
          </a:prstGeom>
          <a:noFill/>
          <a:ln>
            <a:noFill/>
          </a:ln>
        </p:spPr>
        <p:txBody>
          <a:bodyPr lIns="91425" tIns="91425" rIns="91425" bIns="91425" anchor="t" anchorCtr="0">
            <a:noAutofit/>
          </a:bodyPr>
          <a:lstStyle/>
          <a:p>
            <a:pPr algn="ctr" rtl="0">
              <a:spcBef>
                <a:spcPts val="0"/>
              </a:spcBef>
              <a:buNone/>
            </a:pPr>
            <a:r>
              <a:rPr lang="en-GB" sz="3600">
                <a:solidFill>
                  <a:srgbClr val="666666"/>
                </a:solidFill>
              </a:rPr>
              <a:t>“Bushwalkers</a:t>
            </a:r>
          </a:p>
          <a:p>
            <a:pPr algn="ctr" rtl="0">
              <a:spcBef>
                <a:spcPts val="0"/>
              </a:spcBef>
              <a:buNone/>
            </a:pPr>
            <a:r>
              <a:rPr lang="en-GB" sz="3600">
                <a:solidFill>
                  <a:srgbClr val="666666"/>
                </a:solidFill>
              </a:rPr>
              <a:t>have great stories to tell.</a:t>
            </a:r>
          </a:p>
          <a:p>
            <a:pPr algn="ctr" rtl="0">
              <a:spcBef>
                <a:spcPts val="0"/>
              </a:spcBef>
              <a:buNone/>
            </a:pPr>
            <a:r>
              <a:rPr lang="en-GB" sz="3600">
                <a:solidFill>
                  <a:srgbClr val="666666"/>
                </a:solidFill>
              </a:rPr>
              <a:t>Let’s tell them in a</a:t>
            </a:r>
          </a:p>
          <a:p>
            <a:pPr algn="ctr" rtl="0">
              <a:spcBef>
                <a:spcPts val="0"/>
              </a:spcBef>
              <a:buNone/>
            </a:pPr>
            <a:r>
              <a:rPr lang="en-GB" sz="3600">
                <a:solidFill>
                  <a:srgbClr val="666666"/>
                </a:solidFill>
              </a:rPr>
              <a:t>language people understand </a:t>
            </a:r>
          </a:p>
          <a:p>
            <a:pPr lvl="0" algn="ctr" rtl="0">
              <a:spcBef>
                <a:spcPts val="0"/>
              </a:spcBef>
              <a:buNone/>
            </a:pPr>
            <a:r>
              <a:rPr lang="en-GB" sz="3600">
                <a:solidFill>
                  <a:srgbClr val="666666"/>
                </a:solidFill>
              </a:rPr>
              <a:t>and in a way that inspires them.”</a:t>
            </a:r>
          </a:p>
        </p:txBody>
      </p:sp>
    </p:spTree>
  </p:cSld>
  <p:clrMapOvr>
    <a:masterClrMapping/>
  </p:clrMapOvr>
  <p:transition spd="slow">
    <p:cu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279" name="Shape 279"/>
          <p:cNvPicPr preferRelativeResize="0"/>
          <p:nvPr/>
        </p:nvPicPr>
        <p:blipFill>
          <a:blip r:embed="rId3">
            <a:alphaModFix/>
          </a:blip>
          <a:stretch>
            <a:fillRect/>
          </a:stretch>
        </p:blipFill>
        <p:spPr>
          <a:xfrm>
            <a:off x="1362111" y="0"/>
            <a:ext cx="6323988" cy="5143500"/>
          </a:xfrm>
          <a:prstGeom prst="rect">
            <a:avLst/>
          </a:prstGeom>
          <a:noFill/>
          <a:ln>
            <a:noFill/>
          </a:ln>
        </p:spPr>
      </p:pic>
      <p:sp>
        <p:nvSpPr>
          <p:cNvPr id="280" name="Shape 280"/>
          <p:cNvSpPr txBox="1"/>
          <p:nvPr/>
        </p:nvSpPr>
        <p:spPr>
          <a:xfrm>
            <a:off x="1163937" y="3652919"/>
            <a:ext cx="9144000" cy="2177699"/>
          </a:xfrm>
          <a:prstGeom prst="rect">
            <a:avLst/>
          </a:prstGeom>
          <a:noFill/>
          <a:ln>
            <a:noFill/>
          </a:ln>
        </p:spPr>
        <p:txBody>
          <a:bodyPr lIns="91425" tIns="91425" rIns="91425" bIns="91425" anchor="t" anchorCtr="0">
            <a:noAutofit/>
          </a:bodyPr>
          <a:lstStyle/>
          <a:p>
            <a:pPr algn="ctr" rtl="0">
              <a:spcBef>
                <a:spcPts val="0"/>
              </a:spcBef>
              <a:buNone/>
            </a:pPr>
            <a:r>
              <a:rPr lang="en-GB" sz="3800">
                <a:solidFill>
                  <a:srgbClr val="F3F3F3"/>
                </a:solidFill>
              </a:rPr>
              <a:t>Do you have</a:t>
            </a:r>
          </a:p>
          <a:p>
            <a:pPr lvl="0" algn="ctr" rtl="0">
              <a:spcBef>
                <a:spcPts val="0"/>
              </a:spcBef>
              <a:buNone/>
            </a:pPr>
            <a:r>
              <a:rPr lang="en-GB" sz="3800">
                <a:solidFill>
                  <a:srgbClr val="F3F3F3"/>
                </a:solidFill>
              </a:rPr>
              <a:t>the cojones?</a:t>
            </a:r>
          </a:p>
        </p:txBody>
      </p:sp>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pic>
        <p:nvPicPr>
          <p:cNvPr id="57" name="Shape 57"/>
          <p:cNvPicPr preferRelativeResize="0"/>
          <p:nvPr/>
        </p:nvPicPr>
        <p:blipFill>
          <a:blip r:embed="rId3">
            <a:alphaModFix/>
          </a:blip>
          <a:stretch>
            <a:fillRect/>
          </a:stretch>
        </p:blipFill>
        <p:spPr>
          <a:xfrm>
            <a:off x="666699" y="1126974"/>
            <a:ext cx="7810600" cy="1932524"/>
          </a:xfrm>
          <a:prstGeom prst="rect">
            <a:avLst/>
          </a:prstGeom>
          <a:noFill/>
          <a:ln>
            <a:noFill/>
          </a:ln>
        </p:spPr>
      </p:pic>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Shape 62"/>
          <p:cNvSpPr txBox="1"/>
          <p:nvPr/>
        </p:nvSpPr>
        <p:spPr>
          <a:xfrm>
            <a:off x="0" y="482325"/>
            <a:ext cx="9144000" cy="803699"/>
          </a:xfrm>
          <a:prstGeom prst="rect">
            <a:avLst/>
          </a:prstGeom>
          <a:noFill/>
          <a:ln>
            <a:noFill/>
          </a:ln>
        </p:spPr>
        <p:txBody>
          <a:bodyPr lIns="91425" tIns="91425" rIns="91425" bIns="91425" anchor="t" anchorCtr="0">
            <a:noAutofit/>
          </a:bodyPr>
          <a:lstStyle/>
          <a:p>
            <a:pPr lvl="0" algn="ctr" rtl="0">
              <a:spcBef>
                <a:spcPts val="0"/>
              </a:spcBef>
              <a:buNone/>
            </a:pPr>
            <a:r>
              <a:rPr lang="en-GB" sz="3600">
                <a:solidFill>
                  <a:srgbClr val="666666"/>
                </a:solidFill>
              </a:rPr>
              <a:t>Sydney Bush Walkers Club 2015</a:t>
            </a:r>
          </a:p>
        </p:txBody>
      </p:sp>
      <p:sp>
        <p:nvSpPr>
          <p:cNvPr id="63" name="Shape 63"/>
          <p:cNvSpPr txBox="1"/>
          <p:nvPr/>
        </p:nvSpPr>
        <p:spPr>
          <a:xfrm>
            <a:off x="1388750" y="1693375"/>
            <a:ext cx="7026000" cy="1228199"/>
          </a:xfrm>
          <a:prstGeom prst="rect">
            <a:avLst/>
          </a:prstGeom>
          <a:noFill/>
          <a:ln>
            <a:noFill/>
          </a:ln>
        </p:spPr>
        <p:txBody>
          <a:bodyPr lIns="91425" tIns="91425" rIns="91425" bIns="91425" anchor="ctr" anchorCtr="0">
            <a:noAutofit/>
          </a:bodyPr>
          <a:lstStyle/>
          <a:p>
            <a:pPr marL="457200" lvl="0" indent="-342900" rtl="0">
              <a:spcBef>
                <a:spcPts val="0"/>
              </a:spcBef>
              <a:buSzPct val="100000"/>
              <a:buChar char="●"/>
            </a:pPr>
            <a:r>
              <a:rPr lang="en-GB" sz="1800"/>
              <a:t>833 Members (Female 387, Male 446)</a:t>
            </a:r>
          </a:p>
          <a:p>
            <a:pPr marL="457200" lvl="0" indent="-342900" rtl="0">
              <a:spcBef>
                <a:spcPts val="0"/>
              </a:spcBef>
              <a:buSzPct val="100000"/>
              <a:buChar char="●"/>
            </a:pPr>
            <a:r>
              <a:rPr lang="en-GB" sz="1800"/>
              <a:t>250 Prospective Members</a:t>
            </a:r>
          </a:p>
          <a:p>
            <a:pPr marL="457200" lvl="0" indent="-342900" rtl="0">
              <a:spcBef>
                <a:spcPts val="0"/>
              </a:spcBef>
              <a:buSzPct val="100000"/>
              <a:buChar char="●"/>
            </a:pPr>
            <a:r>
              <a:rPr lang="en-GB" sz="1800"/>
              <a:t>25% Conversion to full member = static membership</a:t>
            </a:r>
          </a:p>
        </p:txBody>
      </p:sp>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Shape 68"/>
          <p:cNvSpPr txBox="1"/>
          <p:nvPr/>
        </p:nvSpPr>
        <p:spPr>
          <a:xfrm>
            <a:off x="5213950" y="545200"/>
            <a:ext cx="3252300" cy="3291900"/>
          </a:xfrm>
          <a:prstGeom prst="rect">
            <a:avLst/>
          </a:prstGeom>
          <a:noFill/>
          <a:ln>
            <a:noFill/>
          </a:ln>
        </p:spPr>
        <p:txBody>
          <a:bodyPr lIns="91425" tIns="91425" rIns="91425" bIns="91425" anchor="ctr" anchorCtr="0">
            <a:noAutofit/>
          </a:bodyPr>
          <a:lstStyle/>
          <a:p>
            <a:pPr marL="457200" lvl="0" indent="-381000" rtl="0">
              <a:spcBef>
                <a:spcPts val="0"/>
              </a:spcBef>
              <a:buClr>
                <a:schemeClr val="dk1"/>
              </a:buClr>
              <a:buSzPct val="100000"/>
              <a:buChar char="●"/>
            </a:pPr>
            <a:r>
              <a:rPr lang="en-GB" sz="2000" dirty="0">
                <a:solidFill>
                  <a:schemeClr val="dk1"/>
                </a:solidFill>
              </a:rPr>
              <a:t>20s		61</a:t>
            </a:r>
          </a:p>
          <a:p>
            <a:pPr marL="457200" lvl="0" indent="-381000" rtl="0">
              <a:spcBef>
                <a:spcPts val="0"/>
              </a:spcBef>
              <a:buClr>
                <a:schemeClr val="dk1"/>
              </a:buClr>
              <a:buSzPct val="100000"/>
              <a:buChar char="●"/>
            </a:pPr>
            <a:r>
              <a:rPr lang="en-GB" sz="2000" dirty="0">
                <a:solidFill>
                  <a:schemeClr val="dk1"/>
                </a:solidFill>
              </a:rPr>
              <a:t>30s		135</a:t>
            </a:r>
          </a:p>
          <a:p>
            <a:pPr marL="457200" lvl="0" indent="-381000" rtl="0">
              <a:spcBef>
                <a:spcPts val="0"/>
              </a:spcBef>
              <a:buClr>
                <a:schemeClr val="dk1"/>
              </a:buClr>
              <a:buSzPct val="100000"/>
              <a:buChar char="●"/>
            </a:pPr>
            <a:r>
              <a:rPr lang="en-GB" sz="2000" dirty="0">
                <a:solidFill>
                  <a:schemeClr val="dk1"/>
                </a:solidFill>
              </a:rPr>
              <a:t>40s		147</a:t>
            </a:r>
          </a:p>
          <a:p>
            <a:pPr marL="457200" lvl="0" indent="-381000" rtl="0">
              <a:spcBef>
                <a:spcPts val="0"/>
              </a:spcBef>
              <a:buClr>
                <a:schemeClr val="dk1"/>
              </a:buClr>
              <a:buSzPct val="100000"/>
              <a:buChar char="●"/>
            </a:pPr>
            <a:r>
              <a:rPr lang="en-GB" sz="2000" dirty="0">
                <a:solidFill>
                  <a:schemeClr val="dk1"/>
                </a:solidFill>
              </a:rPr>
              <a:t>50s		172</a:t>
            </a:r>
          </a:p>
          <a:p>
            <a:pPr marL="457200" lvl="0" indent="-381000" rtl="0">
              <a:spcBef>
                <a:spcPts val="0"/>
              </a:spcBef>
              <a:buClr>
                <a:schemeClr val="dk1"/>
              </a:buClr>
              <a:buSzPct val="100000"/>
              <a:buChar char="●"/>
            </a:pPr>
            <a:r>
              <a:rPr lang="en-GB" sz="2000" dirty="0">
                <a:solidFill>
                  <a:schemeClr val="dk1"/>
                </a:solidFill>
              </a:rPr>
              <a:t>60s		112</a:t>
            </a:r>
          </a:p>
          <a:p>
            <a:pPr marL="457200" lvl="0" indent="-381000" rtl="0">
              <a:spcBef>
                <a:spcPts val="0"/>
              </a:spcBef>
              <a:buClr>
                <a:schemeClr val="dk1"/>
              </a:buClr>
              <a:buSzPct val="100000"/>
              <a:buChar char="●"/>
            </a:pPr>
            <a:r>
              <a:rPr lang="en-GB" sz="2000" dirty="0">
                <a:solidFill>
                  <a:schemeClr val="dk1"/>
                </a:solidFill>
              </a:rPr>
              <a:t>70s		46</a:t>
            </a:r>
          </a:p>
          <a:p>
            <a:pPr marL="457200" lvl="0" indent="-381000" rtl="0">
              <a:spcBef>
                <a:spcPts val="0"/>
              </a:spcBef>
              <a:buClr>
                <a:schemeClr val="dk1"/>
              </a:buClr>
              <a:buSzPct val="100000"/>
              <a:buChar char="●"/>
            </a:pPr>
            <a:r>
              <a:rPr lang="en-GB" sz="2000" dirty="0">
                <a:solidFill>
                  <a:schemeClr val="dk1"/>
                </a:solidFill>
              </a:rPr>
              <a:t>80s		6</a:t>
            </a:r>
          </a:p>
          <a:p>
            <a:pPr marL="457200" lvl="0" indent="-381000" rtl="0">
              <a:spcBef>
                <a:spcPts val="0"/>
              </a:spcBef>
              <a:buClr>
                <a:schemeClr val="dk1"/>
              </a:buClr>
              <a:buSzPct val="100000"/>
              <a:buChar char="●"/>
            </a:pPr>
            <a:r>
              <a:rPr lang="en-GB" sz="2000" dirty="0">
                <a:solidFill>
                  <a:schemeClr val="dk1"/>
                </a:solidFill>
              </a:rPr>
              <a:t>?			154</a:t>
            </a:r>
          </a:p>
        </p:txBody>
      </p:sp>
      <p:sp>
        <p:nvSpPr>
          <p:cNvPr id="69" name="Shape 69"/>
          <p:cNvSpPr txBox="1"/>
          <p:nvPr/>
        </p:nvSpPr>
        <p:spPr>
          <a:xfrm>
            <a:off x="637200" y="817075"/>
            <a:ext cx="2891099" cy="1139700"/>
          </a:xfrm>
          <a:prstGeom prst="rect">
            <a:avLst/>
          </a:prstGeom>
          <a:noFill/>
          <a:ln>
            <a:noFill/>
          </a:ln>
        </p:spPr>
        <p:txBody>
          <a:bodyPr lIns="91425" tIns="91425" rIns="91425" bIns="91425" anchor="ctr" anchorCtr="0">
            <a:noAutofit/>
          </a:bodyPr>
          <a:lstStyle/>
          <a:p>
            <a:pPr marL="457200" lvl="0" indent="-381000" rtl="0">
              <a:spcBef>
                <a:spcPts val="0"/>
              </a:spcBef>
              <a:buSzPct val="100000"/>
              <a:buChar char="●"/>
            </a:pPr>
            <a:r>
              <a:rPr lang="en-GB" sz="1800" dirty="0"/>
              <a:t>Median Age 	51</a:t>
            </a:r>
          </a:p>
          <a:p>
            <a:pPr marL="457200" lvl="0" indent="-381000" rtl="0">
              <a:spcBef>
                <a:spcPts val="0"/>
              </a:spcBef>
              <a:buSzPct val="100000"/>
              <a:buChar char="●"/>
            </a:pPr>
            <a:r>
              <a:rPr lang="en-GB" sz="1800" dirty="0"/>
              <a:t>Male 	</a:t>
            </a:r>
            <a:r>
              <a:rPr lang="en-GB" sz="1800" dirty="0" smtClean="0"/>
              <a:t>55</a:t>
            </a:r>
            <a:endParaRPr lang="en-GB" sz="1800" dirty="0"/>
          </a:p>
          <a:p>
            <a:pPr marL="457200" lvl="0" indent="-381000" rtl="0">
              <a:spcBef>
                <a:spcPts val="0"/>
              </a:spcBef>
              <a:buSzPct val="100000"/>
              <a:buChar char="●"/>
            </a:pPr>
            <a:r>
              <a:rPr lang="en-GB" sz="1800" dirty="0"/>
              <a:t>Female 	</a:t>
            </a:r>
            <a:r>
              <a:rPr lang="en-GB" sz="1800" dirty="0" smtClean="0"/>
              <a:t>46</a:t>
            </a:r>
            <a:endParaRPr lang="en-GB" sz="1800" dirty="0"/>
          </a:p>
        </p:txBody>
      </p:sp>
      <p:grpSp>
        <p:nvGrpSpPr>
          <p:cNvPr id="70" name="Shape 70"/>
          <p:cNvGrpSpPr/>
          <p:nvPr/>
        </p:nvGrpSpPr>
        <p:grpSpPr>
          <a:xfrm>
            <a:off x="988200" y="2833525"/>
            <a:ext cx="2540100" cy="1376100"/>
            <a:chOff x="6306575" y="1679225"/>
            <a:chExt cx="2540100" cy="1376100"/>
          </a:xfrm>
        </p:grpSpPr>
        <p:sp>
          <p:nvSpPr>
            <p:cNvPr id="71" name="Shape 71"/>
            <p:cNvSpPr/>
            <p:nvPr/>
          </p:nvSpPr>
          <p:spPr>
            <a:xfrm>
              <a:off x="6306575" y="1679225"/>
              <a:ext cx="2540100" cy="1376100"/>
            </a:xfrm>
            <a:prstGeom prst="ellipse">
              <a:avLst/>
            </a:prstGeom>
            <a:solidFill>
              <a:srgbClr val="B4A7D6"/>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72" name="Shape 72"/>
            <p:cNvSpPr txBox="1"/>
            <p:nvPr/>
          </p:nvSpPr>
          <p:spPr>
            <a:xfrm>
              <a:off x="6450275" y="2107325"/>
              <a:ext cx="2252699" cy="519899"/>
            </a:xfrm>
            <a:prstGeom prst="rect">
              <a:avLst/>
            </a:prstGeom>
            <a:noFill/>
            <a:ln>
              <a:noFill/>
            </a:ln>
          </p:spPr>
          <p:txBody>
            <a:bodyPr lIns="91425" tIns="91425" rIns="91425" bIns="91425" anchor="t" anchorCtr="0">
              <a:noAutofit/>
            </a:bodyPr>
            <a:lstStyle/>
            <a:p>
              <a:pPr algn="ctr" rtl="0">
                <a:spcBef>
                  <a:spcPts val="0"/>
                </a:spcBef>
                <a:buNone/>
              </a:pPr>
              <a:r>
                <a:rPr lang="en-GB" sz="1800" b="1"/>
                <a:t>Tiggers Email List</a:t>
              </a:r>
            </a:p>
            <a:p>
              <a:pPr lvl="0" algn="ctr" rtl="0">
                <a:spcBef>
                  <a:spcPts val="0"/>
                </a:spcBef>
                <a:buNone/>
              </a:pPr>
              <a:r>
                <a:rPr lang="en-GB" sz="1800"/>
                <a:t>266</a:t>
              </a:r>
            </a:p>
          </p:txBody>
        </p:sp>
      </p:grpSp>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Shape 77"/>
          <p:cNvSpPr txBox="1"/>
          <p:nvPr/>
        </p:nvSpPr>
        <p:spPr>
          <a:xfrm>
            <a:off x="1255857" y="1575541"/>
            <a:ext cx="6974400" cy="2189100"/>
          </a:xfrm>
          <a:prstGeom prst="rect">
            <a:avLst/>
          </a:prstGeom>
          <a:noFill/>
          <a:ln>
            <a:noFill/>
          </a:ln>
        </p:spPr>
        <p:txBody>
          <a:bodyPr lIns="91425" tIns="91425" rIns="91425" bIns="91425" anchor="ctr" anchorCtr="0">
            <a:noAutofit/>
          </a:bodyPr>
          <a:lstStyle/>
          <a:p>
            <a:pPr lvl="0" rtl="0">
              <a:spcBef>
                <a:spcPts val="0"/>
              </a:spcBef>
              <a:buNone/>
            </a:pPr>
            <a:r>
              <a:rPr lang="en-GB" sz="2000" b="1" dirty="0"/>
              <a:t>Walks/</a:t>
            </a:r>
            <a:r>
              <a:rPr lang="en-GB" sz="2000" b="1" dirty="0" err="1"/>
              <a:t>yr</a:t>
            </a:r>
            <a:r>
              <a:rPr lang="en-GB" sz="2000" b="1" dirty="0"/>
              <a:t>		%			Comment</a:t>
            </a:r>
          </a:p>
          <a:p>
            <a:pPr lvl="0" rtl="0">
              <a:spcBef>
                <a:spcPts val="0"/>
              </a:spcBef>
              <a:buNone/>
            </a:pPr>
            <a:r>
              <a:rPr lang="en-GB" sz="2000" dirty="0"/>
              <a:t>12+			11%		&gt; 1 walk per month</a:t>
            </a:r>
          </a:p>
          <a:p>
            <a:pPr lvl="0" rtl="0">
              <a:spcBef>
                <a:spcPts val="0"/>
              </a:spcBef>
              <a:buNone/>
            </a:pPr>
            <a:r>
              <a:rPr lang="en-GB" sz="2000" dirty="0"/>
              <a:t>8-11			6%			2 walks per quarter</a:t>
            </a:r>
          </a:p>
          <a:p>
            <a:pPr lvl="0" rtl="0">
              <a:spcBef>
                <a:spcPts val="0"/>
              </a:spcBef>
              <a:buNone/>
            </a:pPr>
            <a:r>
              <a:rPr lang="en-GB" sz="2000" dirty="0"/>
              <a:t>4-7				14%		1 walk per quarter</a:t>
            </a:r>
          </a:p>
          <a:p>
            <a:pPr lvl="0" rtl="0">
              <a:spcBef>
                <a:spcPts val="0"/>
              </a:spcBef>
              <a:buNone/>
            </a:pPr>
            <a:r>
              <a:rPr lang="en-GB" sz="2000" dirty="0"/>
              <a:t>1-3				36%		&lt; 1 walk per quarter</a:t>
            </a:r>
          </a:p>
          <a:p>
            <a:pPr lvl="0" rtl="0">
              <a:spcBef>
                <a:spcPts val="0"/>
              </a:spcBef>
              <a:buNone/>
            </a:pPr>
            <a:r>
              <a:rPr lang="en-GB" sz="2000" dirty="0"/>
              <a:t>0				33%		Nada, null, zilch!</a:t>
            </a:r>
          </a:p>
        </p:txBody>
      </p:sp>
      <p:sp>
        <p:nvSpPr>
          <p:cNvPr id="78" name="Shape 78"/>
          <p:cNvSpPr txBox="1"/>
          <p:nvPr/>
        </p:nvSpPr>
        <p:spPr>
          <a:xfrm>
            <a:off x="0" y="301492"/>
            <a:ext cx="9144000" cy="803699"/>
          </a:xfrm>
          <a:prstGeom prst="rect">
            <a:avLst/>
          </a:prstGeom>
          <a:noFill/>
          <a:ln>
            <a:noFill/>
          </a:ln>
        </p:spPr>
        <p:txBody>
          <a:bodyPr lIns="91425" tIns="91425" rIns="91425" bIns="91425" anchor="t" anchorCtr="0">
            <a:noAutofit/>
          </a:bodyPr>
          <a:lstStyle/>
          <a:p>
            <a:pPr lvl="0" algn="ctr" rtl="0">
              <a:spcBef>
                <a:spcPts val="0"/>
              </a:spcBef>
              <a:buNone/>
            </a:pPr>
            <a:r>
              <a:rPr lang="en-GB" sz="4800" dirty="0" smtClean="0">
                <a:solidFill>
                  <a:srgbClr val="666666"/>
                </a:solidFill>
              </a:rPr>
              <a:t>How </a:t>
            </a:r>
            <a:r>
              <a:rPr lang="en-GB" sz="4800" dirty="0">
                <a:solidFill>
                  <a:srgbClr val="666666"/>
                </a:solidFill>
              </a:rPr>
              <a:t>Active Are Members?</a:t>
            </a:r>
          </a:p>
        </p:txBody>
      </p:sp>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Shape 83"/>
          <p:cNvSpPr txBox="1"/>
          <p:nvPr/>
        </p:nvSpPr>
        <p:spPr>
          <a:xfrm>
            <a:off x="1388400" y="1647225"/>
            <a:ext cx="6367200" cy="1716600"/>
          </a:xfrm>
          <a:prstGeom prst="rect">
            <a:avLst/>
          </a:prstGeom>
          <a:noFill/>
          <a:ln>
            <a:noFill/>
          </a:ln>
        </p:spPr>
        <p:txBody>
          <a:bodyPr lIns="91425" tIns="91425" rIns="91425" bIns="91425" anchor="ctr" anchorCtr="0">
            <a:noAutofit/>
          </a:bodyPr>
          <a:lstStyle/>
          <a:p>
            <a:pPr lvl="0" rtl="0">
              <a:spcBef>
                <a:spcPts val="0"/>
              </a:spcBef>
              <a:buNone/>
            </a:pPr>
            <a:endParaRPr sz="2400" b="1"/>
          </a:p>
          <a:p>
            <a:pPr marL="457200" lvl="0" indent="-381000" rtl="0">
              <a:spcBef>
                <a:spcPts val="0"/>
              </a:spcBef>
              <a:buSzPct val="100000"/>
              <a:buChar char="●"/>
            </a:pPr>
            <a:r>
              <a:rPr lang="en-GB" sz="2400"/>
              <a:t>75 leaders</a:t>
            </a:r>
          </a:p>
          <a:p>
            <a:pPr marL="457200" lvl="0" indent="-381000" rtl="0">
              <a:spcBef>
                <a:spcPts val="0"/>
              </a:spcBef>
              <a:buSzPct val="100000"/>
              <a:buChar char="●"/>
            </a:pPr>
            <a:r>
              <a:rPr lang="en-GB" sz="2400"/>
              <a:t>451 walks to date in 2015. </a:t>
            </a:r>
          </a:p>
          <a:p>
            <a:pPr marL="457200" lvl="0" indent="-381000" rtl="0">
              <a:spcBef>
                <a:spcPts val="0"/>
              </a:spcBef>
              <a:buSzPct val="100000"/>
              <a:buChar char="●"/>
            </a:pPr>
            <a:r>
              <a:rPr lang="en-GB" sz="2400"/>
              <a:t>Top 12 leaders led 50% of the walks.</a:t>
            </a:r>
          </a:p>
        </p:txBody>
      </p:sp>
      <p:sp>
        <p:nvSpPr>
          <p:cNvPr id="84" name="Shape 84"/>
          <p:cNvSpPr txBox="1"/>
          <p:nvPr/>
        </p:nvSpPr>
        <p:spPr>
          <a:xfrm>
            <a:off x="0" y="301492"/>
            <a:ext cx="9144000" cy="803699"/>
          </a:xfrm>
          <a:prstGeom prst="rect">
            <a:avLst/>
          </a:prstGeom>
          <a:noFill/>
          <a:ln>
            <a:noFill/>
          </a:ln>
        </p:spPr>
        <p:txBody>
          <a:bodyPr lIns="91425" tIns="91425" rIns="91425" bIns="91425" anchor="t" anchorCtr="0">
            <a:noAutofit/>
          </a:bodyPr>
          <a:lstStyle/>
          <a:p>
            <a:pPr lvl="0" algn="ctr" rtl="0">
              <a:spcBef>
                <a:spcPts val="0"/>
              </a:spcBef>
              <a:buNone/>
            </a:pPr>
            <a:r>
              <a:rPr lang="en-GB" sz="4800">
                <a:solidFill>
                  <a:srgbClr val="666666"/>
                </a:solidFill>
              </a:rPr>
              <a:t>Leaders &amp; Activities</a:t>
            </a:r>
          </a:p>
        </p:txBody>
      </p:sp>
    </p:spTree>
  </p:cSld>
  <p:clrMapOvr>
    <a:masterClrMapping/>
  </p:clrMapOvr>
  <p:transition spd="slow">
    <p:cut/>
  </p:transition>
</p:sld>
</file>

<file path=ppt/theme/theme1.xml><?xml version="1.0" encoding="utf-8"?>
<a:theme xmlns:a="http://schemas.openxmlformats.org/drawingml/2006/main" name="simple-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2972</Words>
  <Application>Microsoft Office PowerPoint</Application>
  <PresentationFormat>On-screen Show (16:9)</PresentationFormat>
  <Paragraphs>190</Paragraphs>
  <Slides>45</Slides>
  <Notes>45</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simple-light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Gail Bush</cp:lastModifiedBy>
  <cp:revision>1</cp:revision>
  <dcterms:modified xsi:type="dcterms:W3CDTF">2015-09-25T04:31:17Z</dcterms:modified>
</cp:coreProperties>
</file>