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56" r:id="rId2"/>
    <p:sldId id="262" r:id="rId3"/>
    <p:sldId id="257" r:id="rId4"/>
    <p:sldId id="258" r:id="rId5"/>
    <p:sldId id="265" r:id="rId6"/>
    <p:sldId id="260" r:id="rId7"/>
    <p:sldId id="26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nda Groom" initials="LG" lastIdx="1" clrIdx="0">
    <p:extLst>
      <p:ext uri="{19B8F6BF-5375-455C-9EA6-DF929625EA0E}">
        <p15:presenceInfo xmlns:p15="http://schemas.microsoft.com/office/powerpoint/2012/main" userId="8aa2975a5cecf75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76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10-31T13:13:06.417" idx="1">
    <p:pos x="10" y="10"/>
    <p:text/>
    <p:extLst>
      <p:ext uri="{C676402C-5697-4E1C-873F-D02D1690AC5C}">
        <p15:threadingInfo xmlns:p15="http://schemas.microsoft.com/office/powerpoint/2012/main" timeZoneBias="-66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68B610-BF25-4740-95AB-38286D9E83EE}" type="datetimeFigureOut">
              <a:rPr lang="en-AU" smtClean="0"/>
              <a:t>4/11/2016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5816B7-7EB1-4324-A248-76A3ED7DE58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567928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DCD6D3-6B94-4E7A-9FB9-D2EBF7BAFC86}" type="datetimeFigureOut">
              <a:rPr lang="en-AU" smtClean="0"/>
              <a:t>4/11/2016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48CBAC-23E5-4CD7-85C1-780DC52666F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89450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1074833"/>
          </a:xfrm>
        </p:spPr>
        <p:txBody>
          <a:bodyPr/>
          <a:lstStyle/>
          <a:p>
            <a:r>
              <a:rPr lang="en-AU" dirty="0" smtClean="0"/>
              <a:t>We drew on a number of earlier documents - We would like to acknowledge the thought and effort that went into those earlier documents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8CBAC-23E5-4CD7-85C1-780DC52666F2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54349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(In case anyone asks) Crossing Bells Creek in flood, Majors Creek State Conservation Area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8CBAC-23E5-4CD7-85C1-780DC52666F2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491160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Forms. Rather than stipulate that Acknowledgement</a:t>
            </a:r>
            <a:r>
              <a:rPr lang="en-AU" baseline="0" dirty="0" smtClean="0"/>
              <a:t> of Risks forms should be signed annually or per-activity, we designed forms for bother frequencies so Clubs can choose. </a:t>
            </a:r>
          </a:p>
          <a:p>
            <a:r>
              <a:rPr lang="en-AU" baseline="0" dirty="0" smtClean="0"/>
              <a:t>We also found that some Clubs like members and Temporary members to sign the same form; other clubs like separate forms. So we provide that choice as well.</a:t>
            </a:r>
          </a:p>
          <a:p>
            <a:endParaRPr lang="en-AU" baseline="0" dirty="0" smtClean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8CBAC-23E5-4CD7-85C1-780DC52666F2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22282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In case anyone asks: Canberra Bushwalking</a:t>
            </a:r>
            <a:r>
              <a:rPr lang="en-AU" baseline="0" dirty="0" smtClean="0"/>
              <a:t> Club family walk to Wave Cave, northern </a:t>
            </a:r>
            <a:r>
              <a:rPr lang="en-AU" baseline="0" dirty="0" err="1" smtClean="0"/>
              <a:t>Budawangs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8CBAC-23E5-4CD7-85C1-780DC52666F2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259653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In case anyone asks: Rescue,</a:t>
            </a:r>
            <a:r>
              <a:rPr lang="en-AU" baseline="0" dirty="0" smtClean="0"/>
              <a:t> Cape Howe Wilderness area, he made a full recovery and is no back to leading walks.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8CBAC-23E5-4CD7-85C1-780DC52666F2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08547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6AECD-DCE7-4478-BD9F-8FF712C9A8CA}" type="datetimeFigureOut">
              <a:rPr lang="en-AU" smtClean="0"/>
              <a:t>4/11/2016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F735A-8E70-4960-A004-407BACDD1D9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56391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6AECD-DCE7-4478-BD9F-8FF712C9A8CA}" type="datetimeFigureOut">
              <a:rPr lang="en-AU" smtClean="0"/>
              <a:t>4/11/2016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F735A-8E70-4960-A004-407BACDD1D9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57937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6AECD-DCE7-4478-BD9F-8FF712C9A8CA}" type="datetimeFigureOut">
              <a:rPr lang="en-AU" smtClean="0"/>
              <a:t>4/11/2016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F735A-8E70-4960-A004-407BACDD1D9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89723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6AECD-DCE7-4478-BD9F-8FF712C9A8CA}" type="datetimeFigureOut">
              <a:rPr lang="en-AU" smtClean="0"/>
              <a:t>4/11/2016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F735A-8E70-4960-A004-407BACDD1D9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73575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6AECD-DCE7-4478-BD9F-8FF712C9A8CA}" type="datetimeFigureOut">
              <a:rPr lang="en-AU" smtClean="0"/>
              <a:t>4/11/2016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F735A-8E70-4960-A004-407BACDD1D9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66668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6AECD-DCE7-4478-BD9F-8FF712C9A8CA}" type="datetimeFigureOut">
              <a:rPr lang="en-AU" smtClean="0"/>
              <a:t>4/11/2016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F735A-8E70-4960-A004-407BACDD1D9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4883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6AECD-DCE7-4478-BD9F-8FF712C9A8CA}" type="datetimeFigureOut">
              <a:rPr lang="en-AU" smtClean="0"/>
              <a:t>4/11/2016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F735A-8E70-4960-A004-407BACDD1D9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2308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6AECD-DCE7-4478-BD9F-8FF712C9A8CA}" type="datetimeFigureOut">
              <a:rPr lang="en-AU" smtClean="0"/>
              <a:t>4/11/2016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F735A-8E70-4960-A004-407BACDD1D9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32402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6AECD-DCE7-4478-BD9F-8FF712C9A8CA}" type="datetimeFigureOut">
              <a:rPr lang="en-AU" smtClean="0"/>
              <a:t>4/11/2016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F735A-8E70-4960-A004-407BACDD1D9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2518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6AECD-DCE7-4478-BD9F-8FF712C9A8CA}" type="datetimeFigureOut">
              <a:rPr lang="en-AU" smtClean="0"/>
              <a:t>4/11/2016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F735A-8E70-4960-A004-407BACDD1D9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91175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6AECD-DCE7-4478-BD9F-8FF712C9A8CA}" type="datetimeFigureOut">
              <a:rPr lang="en-AU" smtClean="0"/>
              <a:t>4/11/2016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F735A-8E70-4960-A004-407BACDD1D9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93504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66AECD-DCE7-4478-BD9F-8FF712C9A8CA}" type="datetimeFigureOut">
              <a:rPr lang="en-AU" smtClean="0"/>
              <a:t>4/11/2016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0F735A-8E70-4960-A004-407BACDD1D9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94993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643" y="-1"/>
            <a:ext cx="6838452" cy="55264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15280" y="5861779"/>
            <a:ext cx="8526848" cy="336553"/>
          </a:xfrm>
        </p:spPr>
        <p:txBody>
          <a:bodyPr>
            <a:noAutofit/>
          </a:bodyPr>
          <a:lstStyle/>
          <a:p>
            <a:r>
              <a:rPr lang="en-AU" sz="3200" dirty="0" smtClean="0"/>
              <a:t>Risk </a:t>
            </a:r>
            <a:r>
              <a:rPr lang="en-AU" sz="3200" dirty="0"/>
              <a:t>M</a:t>
            </a:r>
            <a:r>
              <a:rPr lang="en-AU" sz="3200" dirty="0" smtClean="0"/>
              <a:t>anagement Guidelines</a:t>
            </a:r>
            <a:endParaRPr lang="en-AU" sz="3200" dirty="0"/>
          </a:p>
        </p:txBody>
      </p:sp>
      <p:pic>
        <p:nvPicPr>
          <p:cNvPr id="1026" name="Picture 2" descr="bushwalking NSW logo hir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49" y="5819368"/>
            <a:ext cx="452278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390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1538" y="0"/>
            <a:ext cx="7038614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 smtClean="0"/>
              <a:t>Aims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AU" sz="3200" dirty="0" smtClean="0"/>
              <a:t>To </a:t>
            </a:r>
            <a:r>
              <a:rPr lang="en-AU" sz="3200" dirty="0"/>
              <a:t>help </a:t>
            </a:r>
            <a:r>
              <a:rPr lang="en-AU" sz="3200" dirty="0" smtClean="0"/>
              <a:t>Clubs </a:t>
            </a:r>
            <a:r>
              <a:rPr lang="en-AU" sz="3200" dirty="0"/>
              <a:t>provide participants </a:t>
            </a:r>
            <a:r>
              <a:rPr lang="en-AU" sz="3200" dirty="0" smtClean="0"/>
              <a:t>with </a:t>
            </a:r>
            <a:r>
              <a:rPr lang="en-AU" sz="3200" dirty="0"/>
              <a:t>an experience that is as safe as reasonably </a:t>
            </a:r>
            <a:r>
              <a:rPr lang="en-AU" sz="3200" dirty="0" smtClean="0"/>
              <a:t>possible</a:t>
            </a:r>
            <a:endParaRPr lang="en-AU" sz="3200" dirty="0"/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AU" sz="3200" dirty="0"/>
              <a:t>To help demonstrate to our insurer that </a:t>
            </a:r>
            <a:r>
              <a:rPr lang="en-AU" sz="3200" dirty="0" smtClean="0"/>
              <a:t>Clubs </a:t>
            </a:r>
            <a:r>
              <a:rPr lang="en-AU" sz="3200" dirty="0"/>
              <a:t>are managing risks competently, </a:t>
            </a:r>
            <a:r>
              <a:rPr lang="en-AU" sz="3200" dirty="0" smtClean="0"/>
              <a:t>to keep premiums down</a:t>
            </a:r>
            <a:endParaRPr lang="en-AU" sz="3200" dirty="0"/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AU" sz="3200" dirty="0"/>
              <a:t>To persuade the small number of </a:t>
            </a:r>
            <a:r>
              <a:rPr lang="en-AU" sz="3200" dirty="0" smtClean="0"/>
              <a:t>Clubs </a:t>
            </a:r>
            <a:r>
              <a:rPr lang="en-AU" sz="3200" dirty="0"/>
              <a:t>that presently put less effort into risk management, to increase their effort, and to use standardised procedures and forms.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0084" t="12479" r="15674"/>
          <a:stretch/>
        </p:blipFill>
        <p:spPr>
          <a:xfrm>
            <a:off x="8158579" y="0"/>
            <a:ext cx="4101484" cy="9775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80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5207" y="262990"/>
            <a:ext cx="1248628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 smtClean="0"/>
              <a:t>Earlier documents included:</a:t>
            </a:r>
          </a:p>
          <a:p>
            <a:endParaRPr lang="en-AU" sz="2000" dirty="0"/>
          </a:p>
          <a:p>
            <a:r>
              <a:rPr lang="en-AU" sz="3200" i="1" dirty="0" smtClean="0"/>
              <a:t>A Risk Management Framework for the Confederation of Bushwalking Clubs NSW  </a:t>
            </a:r>
            <a:r>
              <a:rPr lang="en-AU" sz="3200" dirty="0" smtClean="0"/>
              <a:t>– 2004</a:t>
            </a:r>
            <a:endParaRPr lang="en-AU" sz="3200" dirty="0" smtClean="0"/>
          </a:p>
          <a:p>
            <a:endParaRPr lang="en-AU" sz="2000" dirty="0"/>
          </a:p>
          <a:p>
            <a:r>
              <a:rPr lang="en-AU" sz="3200" i="1" dirty="0" smtClean="0"/>
              <a:t>Interim Guidelines for Member Clubs undertaking abseiling and skiing activities </a:t>
            </a:r>
            <a:r>
              <a:rPr lang="en-AU" sz="3200" dirty="0" smtClean="0"/>
              <a:t>– Bushwalkers NSW 2005</a:t>
            </a:r>
          </a:p>
          <a:p>
            <a:endParaRPr lang="en-AU" sz="2000" dirty="0"/>
          </a:p>
          <a:p>
            <a:r>
              <a:rPr lang="en-AU" sz="3200" i="1" dirty="0"/>
              <a:t>Risk Management Guidelines </a:t>
            </a:r>
            <a:r>
              <a:rPr lang="en-AU" sz="3200" dirty="0" smtClean="0"/>
              <a:t>– Bushwalking Australia – 2011 onwards</a:t>
            </a:r>
          </a:p>
          <a:p>
            <a:endParaRPr lang="en-AU" sz="3200" dirty="0" smtClean="0"/>
          </a:p>
          <a:p>
            <a:endParaRPr lang="en-AU" dirty="0"/>
          </a:p>
          <a:p>
            <a:endParaRPr lang="en-AU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4" b="13523"/>
          <a:stretch/>
        </p:blipFill>
        <p:spPr>
          <a:xfrm>
            <a:off x="1487913" y="4606494"/>
            <a:ext cx="9510461" cy="258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4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26471" y="538281"/>
            <a:ext cx="7254197" cy="5770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 smtClean="0"/>
              <a:t>The new guidelines:</a:t>
            </a:r>
          </a:p>
          <a:p>
            <a:endParaRPr lang="en-AU" sz="3200" dirty="0"/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AU" sz="3200" dirty="0" smtClean="0"/>
              <a:t>Consolidate and update the earlier documents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AU" sz="3200" dirty="0" smtClean="0"/>
              <a:t>Give more detailed suggestions on how to draw up a Club Risk Management Plan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AU" sz="3200" dirty="0" smtClean="0"/>
              <a:t>Give </a:t>
            </a:r>
            <a:r>
              <a:rPr lang="en-AU" sz="3200" dirty="0" smtClean="0"/>
              <a:t>more examples of bushwalking-specific risks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 smtClean="0"/>
          </a:p>
          <a:p>
            <a:r>
              <a:rPr lang="en-AU" dirty="0"/>
              <a:t>	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8" r="28997"/>
          <a:stretch/>
        </p:blipFill>
        <p:spPr>
          <a:xfrm>
            <a:off x="0" y="0"/>
            <a:ext cx="39771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109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06027" y="1028343"/>
            <a:ext cx="11496583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200" dirty="0" smtClean="0"/>
              <a:t>Acknowledgement </a:t>
            </a:r>
            <a:r>
              <a:rPr lang="en-AU" sz="3200" dirty="0"/>
              <a:t>of Risks and </a:t>
            </a:r>
            <a:r>
              <a:rPr lang="en-AU" sz="3200" dirty="0" smtClean="0"/>
              <a:t>Obligations forms: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3200" dirty="0" smtClean="0"/>
              <a:t>Annual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3200" dirty="0" smtClean="0"/>
              <a:t>For </a:t>
            </a:r>
            <a:r>
              <a:rPr lang="en-AU" sz="3200" dirty="0"/>
              <a:t>Members </a:t>
            </a:r>
            <a:endParaRPr lang="en-AU" sz="32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3200" dirty="0" smtClean="0"/>
              <a:t>For </a:t>
            </a:r>
            <a:r>
              <a:rPr lang="en-AU" sz="3200" dirty="0"/>
              <a:t>Temporary </a:t>
            </a:r>
            <a:r>
              <a:rPr lang="en-AU" sz="3200" dirty="0" smtClean="0"/>
              <a:t>Members </a:t>
            </a:r>
            <a:r>
              <a:rPr lang="en-AU" sz="3200" dirty="0"/>
              <a:t>Prior to Activity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3200" dirty="0" smtClean="0"/>
              <a:t>For </a:t>
            </a:r>
            <a:r>
              <a:rPr lang="en-AU" sz="3200" dirty="0"/>
              <a:t>both Members and Temporary Members, Prior to Activity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3200" dirty="0" smtClean="0"/>
              <a:t>For </a:t>
            </a:r>
            <a:r>
              <a:rPr lang="en-AU" sz="3200" dirty="0"/>
              <a:t>a Child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3200" dirty="0" smtClean="0"/>
              <a:t>For </a:t>
            </a:r>
            <a:r>
              <a:rPr lang="en-AU" sz="3200" dirty="0"/>
              <a:t>a Child and Authorisation of Responsible Adult for an </a:t>
            </a:r>
            <a:r>
              <a:rPr lang="en-AU" sz="3200" dirty="0" smtClean="0"/>
              <a:t>Activity</a:t>
            </a:r>
          </a:p>
          <a:p>
            <a:pPr lvl="1"/>
            <a:endParaRPr lang="en-AU" sz="3200" dirty="0"/>
          </a:p>
          <a:p>
            <a:r>
              <a:rPr lang="en-AU" sz="3200" dirty="0" smtClean="0"/>
              <a:t>Incident </a:t>
            </a:r>
            <a:r>
              <a:rPr lang="en-AU" sz="3200" dirty="0"/>
              <a:t>Report </a:t>
            </a:r>
            <a:r>
              <a:rPr lang="en-AU" sz="3200" dirty="0" smtClean="0"/>
              <a:t>Form (example)</a:t>
            </a:r>
            <a:endParaRPr lang="en-AU" sz="3200" dirty="0"/>
          </a:p>
          <a:p>
            <a:r>
              <a:rPr lang="en-AU" sz="3200" dirty="0" smtClean="0"/>
              <a:t>Member </a:t>
            </a:r>
            <a:r>
              <a:rPr lang="en-AU" sz="3200" dirty="0"/>
              <a:t>Emergency Contact and Medical Information </a:t>
            </a:r>
            <a:r>
              <a:rPr lang="en-AU" sz="3200" dirty="0" smtClean="0"/>
              <a:t>(example)</a:t>
            </a:r>
            <a:endParaRPr lang="en-AU" sz="3200" dirty="0"/>
          </a:p>
        </p:txBody>
      </p:sp>
    </p:spTree>
    <p:extLst>
      <p:ext uri="{BB962C8B-B14F-4D97-AF65-F5344CB8AC3E}">
        <p14:creationId xmlns:p14="http://schemas.microsoft.com/office/powerpoint/2010/main" val="179542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0262" y="1091953"/>
            <a:ext cx="690529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 smtClean="0"/>
              <a:t>The new guidelines also give more information on ways to manage risks in activities:</a:t>
            </a:r>
          </a:p>
          <a:p>
            <a:endParaRPr lang="en-AU" sz="3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3200" dirty="0" smtClean="0"/>
              <a:t>With children</a:t>
            </a:r>
          </a:p>
          <a:p>
            <a:endParaRPr lang="en-AU" sz="3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3200" dirty="0" smtClean="0"/>
              <a:t>With people with disabilities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61" t="-518" r="31189" b="518"/>
          <a:stretch/>
        </p:blipFill>
        <p:spPr>
          <a:xfrm>
            <a:off x="8126027" y="0"/>
            <a:ext cx="40659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1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643" y="-1"/>
            <a:ext cx="6838452" cy="55264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72080" y="5799635"/>
            <a:ext cx="8526848" cy="336553"/>
          </a:xfrm>
        </p:spPr>
        <p:txBody>
          <a:bodyPr>
            <a:noAutofit/>
          </a:bodyPr>
          <a:lstStyle/>
          <a:p>
            <a:r>
              <a:rPr lang="en-AU" sz="3200" dirty="0" smtClean="0"/>
              <a:t>Questions?</a:t>
            </a:r>
            <a:endParaRPr lang="en-AU" sz="3200" dirty="0"/>
          </a:p>
        </p:txBody>
      </p:sp>
    </p:spTree>
    <p:extLst>
      <p:ext uri="{BB962C8B-B14F-4D97-AF65-F5344CB8AC3E}">
        <p14:creationId xmlns:p14="http://schemas.microsoft.com/office/powerpoint/2010/main" val="46014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1323</TotalTime>
  <Words>359</Words>
  <Application>Microsoft Office PowerPoint</Application>
  <PresentationFormat>Widescreen</PresentationFormat>
  <Paragraphs>47</Paragraphs>
  <Slides>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Linda Groom</dc:creator>
  <cp:lastModifiedBy>Linda Groom</cp:lastModifiedBy>
  <cp:revision>21</cp:revision>
  <dcterms:created xsi:type="dcterms:W3CDTF">2016-10-31T01:40:35Z</dcterms:created>
  <dcterms:modified xsi:type="dcterms:W3CDTF">2016-11-03T21:36:10Z</dcterms:modified>
</cp:coreProperties>
</file>